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4" r:id="rId4"/>
  </p:sldMasterIdLst>
  <p:notesMasterIdLst>
    <p:notesMasterId r:id="rId53"/>
  </p:notesMasterIdLst>
  <p:sldIdLst>
    <p:sldId id="481" r:id="rId5"/>
    <p:sldId id="521" r:id="rId6"/>
    <p:sldId id="553" r:id="rId7"/>
    <p:sldId id="538" r:id="rId8"/>
    <p:sldId id="539" r:id="rId9"/>
    <p:sldId id="552" r:id="rId10"/>
    <p:sldId id="540" r:id="rId11"/>
    <p:sldId id="554" r:id="rId12"/>
    <p:sldId id="542" r:id="rId13"/>
    <p:sldId id="543" r:id="rId14"/>
    <p:sldId id="544" r:id="rId15"/>
    <p:sldId id="545" r:id="rId16"/>
    <p:sldId id="546" r:id="rId17"/>
    <p:sldId id="547" r:id="rId18"/>
    <p:sldId id="548" r:id="rId19"/>
    <p:sldId id="555" r:id="rId20"/>
    <p:sldId id="541" r:id="rId21"/>
    <p:sldId id="556" r:id="rId22"/>
    <p:sldId id="483" r:id="rId23"/>
    <p:sldId id="484" r:id="rId24"/>
    <p:sldId id="486" r:id="rId25"/>
    <p:sldId id="487" r:id="rId26"/>
    <p:sldId id="485" r:id="rId27"/>
    <p:sldId id="489" r:id="rId28"/>
    <p:sldId id="508" r:id="rId29"/>
    <p:sldId id="537" r:id="rId30"/>
    <p:sldId id="490" r:id="rId31"/>
    <p:sldId id="518" r:id="rId32"/>
    <p:sldId id="557" r:id="rId33"/>
    <p:sldId id="491" r:id="rId34"/>
    <p:sldId id="517" r:id="rId35"/>
    <p:sldId id="525" r:id="rId36"/>
    <p:sldId id="524" r:id="rId37"/>
    <p:sldId id="511" r:id="rId38"/>
    <p:sldId id="549" r:id="rId39"/>
    <p:sldId id="493" r:id="rId40"/>
    <p:sldId id="494" r:id="rId41"/>
    <p:sldId id="495" r:id="rId42"/>
    <p:sldId id="558" r:id="rId43"/>
    <p:sldId id="516" r:id="rId44"/>
    <p:sldId id="522" r:id="rId45"/>
    <p:sldId id="523" r:id="rId46"/>
    <p:sldId id="512" r:id="rId47"/>
    <p:sldId id="496" r:id="rId48"/>
    <p:sldId id="499" r:id="rId49"/>
    <p:sldId id="497" r:id="rId50"/>
    <p:sldId id="559" r:id="rId51"/>
    <p:sldId id="369" r:id="rId52"/>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CCFFCC"/>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24895" autoAdjust="0"/>
    <p:restoredTop sz="86799" autoAdjust="0"/>
  </p:normalViewPr>
  <p:slideViewPr>
    <p:cSldViewPr showGuides="1">
      <p:cViewPr varScale="1">
        <p:scale>
          <a:sx n="69" d="100"/>
          <a:sy n="69" d="100"/>
        </p:scale>
        <p:origin x="67" y="21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796E56-B36D-B641-8E07-A12103DCA57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023701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796E56-B36D-B641-8E07-A12103DCA57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837177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796E56-B36D-B641-8E07-A12103DCA57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614570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796E56-B36D-B641-8E07-A12103DCA57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664913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796E56-B36D-B641-8E07-A12103DCA57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69355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796E56-B36D-B641-8E07-A12103DCA57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347136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5E94ED-783C-C648-A781-C4BB064F12F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43760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5E94ED-783C-C648-A781-C4BB064F12F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444491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CFEFCC-6BBA-7146-83EA-880E1415A860}" type="slidenum">
              <a:rPr lang="en-US">
                <a:solidFill>
                  <a:prstClr val="black"/>
                </a:solidFill>
              </a:rPr>
              <a:pPr/>
              <a:t>19</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CFEFCC-6BBA-7146-83EA-880E1415A860}" type="slidenum">
              <a:rPr lang="en-US">
                <a:solidFill>
                  <a:prstClr val="black"/>
                </a:solidFill>
              </a:rPr>
              <a:pPr/>
              <a:t>20</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EC01BF5-FBB5-6F42-B9E2-15CBD2672AD5}"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37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7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4191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BF841E-7D04-0E4A-B338-35E47B59AEB6}" type="slidenum">
              <a:rPr lang="en-US">
                <a:solidFill>
                  <a:prstClr val="black"/>
                </a:solidFill>
              </a:rPr>
              <a:pPr/>
              <a:t>21</a:t>
            </a:fld>
            <a:endParaRPr lang="en-US">
              <a:solidFill>
                <a:prstClr val="black"/>
              </a:solidFill>
            </a:endParaRPr>
          </a:p>
        </p:txBody>
      </p:sp>
      <p:sp>
        <p:nvSpPr>
          <p:cNvPr id="640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0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6F494C-7E4D-D946-A9C3-AC13EB9EB116}" type="slidenum">
              <a:rPr lang="en-US">
                <a:solidFill>
                  <a:prstClr val="black"/>
                </a:solidFill>
              </a:rPr>
              <a:pPr/>
              <a:t>22</a:t>
            </a:fld>
            <a:endParaRPr lang="en-US">
              <a:solidFill>
                <a:prstClr val="black"/>
              </a:solidFill>
            </a:endParaRPr>
          </a:p>
        </p:txBody>
      </p:sp>
      <p:sp>
        <p:nvSpPr>
          <p:cNvPr id="696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6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CC72B-71F6-8946-BEC0-6FC90FD89BDB}" type="slidenum">
              <a:rPr lang="en-US">
                <a:solidFill>
                  <a:prstClr val="black"/>
                </a:solidFill>
              </a:rPr>
              <a:pPr/>
              <a:t>23</a:t>
            </a:fld>
            <a:endParaRPr lang="en-US">
              <a:solidFill>
                <a:prstClr val="black"/>
              </a:solidFill>
            </a:endParaRPr>
          </a:p>
        </p:txBody>
      </p:sp>
      <p:sp>
        <p:nvSpPr>
          <p:cNvPr id="692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2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E94ED-783C-C648-A781-C4BB064F12FD}" type="slidenum">
              <a:rPr lang="en-US">
                <a:solidFill>
                  <a:prstClr val="black"/>
                </a:solidFill>
              </a:rPr>
              <a:pPr/>
              <a:t>24</a:t>
            </a:fld>
            <a:endParaRPr lang="en-US">
              <a:solidFill>
                <a:prstClr val="black"/>
              </a:solidFill>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5E94ED-783C-C648-A781-C4BB064F12F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238150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E77F-E79F-6D4F-BF8C-75EA2A56C4EB}" type="slidenum">
              <a:rPr lang="en-US">
                <a:solidFill>
                  <a:prstClr val="black"/>
                </a:solidFill>
              </a:rPr>
              <a:pPr/>
              <a:t>26</a:t>
            </a:fld>
            <a:endParaRPr lang="en-US">
              <a:solidFill>
                <a:prstClr val="black"/>
              </a:solidFill>
            </a:endParaRPr>
          </a:p>
        </p:txBody>
      </p:sp>
      <p:sp>
        <p:nvSpPr>
          <p:cNvPr id="709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66985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E77F-E79F-6D4F-BF8C-75EA2A56C4EB}" type="slidenum">
              <a:rPr lang="en-US">
                <a:solidFill>
                  <a:prstClr val="black"/>
                </a:solidFill>
              </a:rPr>
              <a:pPr/>
              <a:t>27</a:t>
            </a:fld>
            <a:endParaRPr lang="en-US">
              <a:solidFill>
                <a:prstClr val="black"/>
              </a:solidFill>
            </a:endParaRPr>
          </a:p>
        </p:txBody>
      </p:sp>
      <p:sp>
        <p:nvSpPr>
          <p:cNvPr id="709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E77F-E79F-6D4F-BF8C-75EA2A56C4EB}" type="slidenum">
              <a:rPr lang="en-US">
                <a:solidFill>
                  <a:prstClr val="black"/>
                </a:solidFill>
              </a:rPr>
              <a:pPr/>
              <a:t>28</a:t>
            </a:fld>
            <a:endParaRPr lang="en-US">
              <a:solidFill>
                <a:prstClr val="black"/>
              </a:solidFill>
            </a:endParaRPr>
          </a:p>
        </p:txBody>
      </p:sp>
      <p:sp>
        <p:nvSpPr>
          <p:cNvPr id="709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831008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E77F-E79F-6D4F-BF8C-75EA2A56C4EB}" type="slidenum">
              <a:rPr lang="en-US">
                <a:solidFill>
                  <a:prstClr val="black"/>
                </a:solidFill>
              </a:rPr>
              <a:pPr/>
              <a:t>29</a:t>
            </a:fld>
            <a:endParaRPr lang="en-US">
              <a:solidFill>
                <a:prstClr val="black"/>
              </a:solidFill>
            </a:endParaRPr>
          </a:p>
        </p:txBody>
      </p:sp>
      <p:sp>
        <p:nvSpPr>
          <p:cNvPr id="7096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96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420284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E94ED-783C-C648-A781-C4BB064F12FD}" type="slidenum">
              <a:rPr lang="en-US">
                <a:solidFill>
                  <a:prstClr val="black"/>
                </a:solidFill>
              </a:rPr>
              <a:pPr/>
              <a:t>30</a:t>
            </a:fld>
            <a:endParaRPr lang="en-US">
              <a:solidFill>
                <a:prstClr val="black"/>
              </a:solidFill>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ECC72B-71F6-8946-BEC0-6FC90FD89BDB}"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92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2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77304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E94ED-783C-C648-A781-C4BB064F12FD}" type="slidenum">
              <a:rPr lang="en-US">
                <a:solidFill>
                  <a:prstClr val="black"/>
                </a:solidFill>
              </a:rPr>
              <a:pPr/>
              <a:t>31</a:t>
            </a:fld>
            <a:endParaRPr lang="en-US">
              <a:solidFill>
                <a:prstClr val="black"/>
              </a:solidFill>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853382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ECC72B-71F6-8946-BEC0-6FC90FD89BDB}"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92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2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163606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36</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37</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38</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E94ED-783C-C648-A781-C4BB064F12FD}" type="slidenum">
              <a:rPr lang="en-US">
                <a:solidFill>
                  <a:prstClr val="black"/>
                </a:solidFill>
              </a:rPr>
              <a:pPr/>
              <a:t>39</a:t>
            </a:fld>
            <a:endParaRPr lang="en-US">
              <a:solidFill>
                <a:prstClr val="black"/>
              </a:solidFill>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81368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E94ED-783C-C648-A781-C4BB064F12FD}" type="slidenum">
              <a:rPr lang="en-US">
                <a:solidFill>
                  <a:prstClr val="black"/>
                </a:solidFill>
              </a:rPr>
              <a:pPr/>
              <a:t>40</a:t>
            </a:fld>
            <a:endParaRPr lang="en-US">
              <a:solidFill>
                <a:prstClr val="black"/>
              </a:solidFill>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727759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5E94ED-783C-C648-A781-C4BB064F12F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218668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5E94ED-783C-C648-A781-C4BB064F12F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130036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E94ED-783C-C648-A781-C4BB064F12FD}" type="slidenum">
              <a:rPr lang="en-US">
                <a:solidFill>
                  <a:prstClr val="black"/>
                </a:solidFill>
              </a:rPr>
              <a:pPr/>
              <a:t>43</a:t>
            </a:fld>
            <a:endParaRPr lang="en-US">
              <a:solidFill>
                <a:prstClr val="black"/>
              </a:solidFill>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56295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ECC72B-71F6-8946-BEC0-6FC90FD89BDB}"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92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2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971272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44</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45</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46</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47</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179903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48</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EC01BF5-FBB5-6F42-B9E2-15CBD2672AD5}"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37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7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73254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7A60EA5-9B56-8F46-BEBA-07BB28C1271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44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4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114901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5E94ED-783C-C648-A781-C4BB064F12F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3024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ECFF87F-D9B8-594A-8348-D8CABB110D23}"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64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64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189985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796E56-B36D-B641-8E07-A12103DCA57C}"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43205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EB4EDF15-D9DE-1341-AB8A-5863074C4A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717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mn-lt"/>
              </a:defRPr>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mn-lt"/>
              </a:defRPr>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mn-lt"/>
              </a:defRPr>
            </a:lvl1pPr>
          </a:lstStyle>
          <a:p>
            <a:fld id="{4778600E-B852-A647-8396-8C028082D792}"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74924554"/>
      </p:ext>
    </p:extLst>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png"/><Relationship Id="rId7" Type="http://schemas.openxmlformats.org/officeDocument/2006/relationships/slide" Target="slide4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19.xml"/><Relationship Id="rId9" Type="http://schemas.openxmlformats.org/officeDocument/2006/relationships/slide" Target="slide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Strategies for Iteration</a:t>
            </a: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20</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a:t>What needs this iteration.</a:t>
            </a:r>
            <a:endParaRPr lang="en-US" sz="1000" b="0" i="1" dirty="0">
              <a:solidFill>
                <a:srgbClr val="000000"/>
              </a:solidFill>
            </a:endParaRPr>
          </a:p>
        </p:txBody>
      </p:sp>
      <p:sp>
        <p:nvSpPr>
          <p:cNvPr id="7" name="Rectangle 25"/>
          <p:cNvSpPr>
            <a:spLocks noChangeArrowheads="1"/>
          </p:cNvSpPr>
          <p:nvPr/>
        </p:nvSpPr>
        <p:spPr bwMode="auto">
          <a:xfrm>
            <a:off x="4267200" y="188081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William Shakespeare, </a:t>
            </a:r>
            <a:r>
              <a:rPr lang="en-US" sz="1000" b="0" i="1" dirty="0"/>
              <a:t>Othello,</a:t>
            </a:r>
            <a:r>
              <a:rPr lang="en-US" sz="1000" b="0" dirty="0"/>
              <a:t> ~1603</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1" name="Text Box 27">
            <a:hlinkClick r:id="rId4" action="ppaction://hlinksldjump"/>
          </p:cNvPr>
          <p:cNvSpPr txBox="1">
            <a:spLocks noChangeArrowheads="1"/>
          </p:cNvSpPr>
          <p:nvPr/>
        </p:nvSpPr>
        <p:spPr bwMode="auto">
          <a:xfrm>
            <a:off x="609600" y="367795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20.</a:t>
            </a:r>
            <a:r>
              <a:rPr lang="en-US" altLang="zh-CN" sz="2400" b="0" u="sng" dirty="0">
                <a:solidFill>
                  <a:srgbClr val="3333CC"/>
                </a:solidFill>
              </a:rPr>
              <a:t>3</a:t>
            </a:r>
            <a:r>
              <a:rPr lang="en-US" sz="2400" b="0" u="sng" dirty="0">
                <a:solidFill>
                  <a:srgbClr val="3333CC"/>
                </a:solidFill>
              </a:rPr>
              <a:t>  Using functions as data values</a:t>
            </a:r>
          </a:p>
        </p:txBody>
      </p:sp>
      <p:sp>
        <p:nvSpPr>
          <p:cNvPr id="32" name="Text Box 28">
            <a:hlinkClick r:id="rId5" action="ppaction://hlinksldjump"/>
          </p:cNvPr>
          <p:cNvSpPr txBox="1">
            <a:spLocks noChangeArrowheads="1"/>
          </p:cNvSpPr>
          <p:nvPr/>
        </p:nvSpPr>
        <p:spPr bwMode="auto">
          <a:xfrm>
            <a:off x="609600" y="4074189"/>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20.</a:t>
            </a:r>
            <a:r>
              <a:rPr lang="en-US" altLang="zh-CN" sz="2400" b="0" u="sng" dirty="0">
                <a:solidFill>
                  <a:srgbClr val="3333CC"/>
                </a:solidFill>
              </a:rPr>
              <a:t>4</a:t>
            </a:r>
            <a:r>
              <a:rPr lang="en-US" sz="2400" b="0" u="sng" dirty="0">
                <a:solidFill>
                  <a:srgbClr val="3333CC"/>
                </a:solidFill>
              </a:rPr>
              <a:t>  Encapsulating data with functions</a:t>
            </a:r>
          </a:p>
        </p:txBody>
      </p:sp>
      <p:sp>
        <p:nvSpPr>
          <p:cNvPr id="33" name="Text Box 29">
            <a:hlinkClick r:id="rId6" action="ppaction://hlinksldjump"/>
          </p:cNvPr>
          <p:cNvSpPr txBox="1">
            <a:spLocks noChangeArrowheads="1"/>
          </p:cNvSpPr>
          <p:nvPr/>
        </p:nvSpPr>
        <p:spPr bwMode="auto">
          <a:xfrm>
            <a:off x="609600" y="4465320"/>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20.5  The STL algorithm library</a:t>
            </a:r>
          </a:p>
        </p:txBody>
      </p:sp>
      <p:sp>
        <p:nvSpPr>
          <p:cNvPr id="34" name="Text Box 30">
            <a:hlinkClick r:id="rId7" action="ppaction://hlinksldjump"/>
          </p:cNvPr>
          <p:cNvSpPr txBox="1">
            <a:spLocks noChangeArrowheads="1"/>
          </p:cNvSpPr>
          <p:nvPr/>
        </p:nvSpPr>
        <p:spPr bwMode="auto">
          <a:xfrm>
            <a:off x="609600" y="487149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20.6  Functional programming in C++</a:t>
            </a:r>
          </a:p>
        </p:txBody>
      </p:sp>
      <p:sp>
        <p:nvSpPr>
          <p:cNvPr id="30" name="Text Box 26">
            <a:hlinkClick r:id="rId8" action="ppaction://hlinksldjump"/>
          </p:cNvPr>
          <p:cNvSpPr txBox="1">
            <a:spLocks noChangeArrowheads="1"/>
          </p:cNvSpPr>
          <p:nvPr/>
        </p:nvSpPr>
        <p:spPr bwMode="auto">
          <a:xfrm>
            <a:off x="609600" y="2882559"/>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20.</a:t>
            </a:r>
            <a:r>
              <a:rPr lang="en-US" altLang="zh-CN" sz="2400" b="0" u="sng" dirty="0">
                <a:solidFill>
                  <a:srgbClr val="3333CC"/>
                </a:solidFill>
              </a:rPr>
              <a:t>1</a:t>
            </a:r>
            <a:r>
              <a:rPr lang="en-US" sz="2400" b="0" u="sng" dirty="0">
                <a:solidFill>
                  <a:srgbClr val="3333CC"/>
                </a:solidFill>
              </a:rPr>
              <a:t>  Using iterators</a:t>
            </a:r>
          </a:p>
        </p:txBody>
      </p:sp>
      <p:sp>
        <p:nvSpPr>
          <p:cNvPr id="17" name="Text Box 30">
            <a:hlinkClick r:id="rId9" action="ppaction://hlinksldjump"/>
          </p:cNvPr>
          <p:cNvSpPr txBox="1">
            <a:spLocks noChangeArrowheads="1"/>
          </p:cNvSpPr>
          <p:nvPr/>
        </p:nvSpPr>
        <p:spPr bwMode="auto">
          <a:xfrm>
            <a:off x="609600" y="3282151"/>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20.</a:t>
            </a:r>
            <a:r>
              <a:rPr lang="en-US" altLang="zh-CN" sz="2400" b="0" u="sng" dirty="0">
                <a:solidFill>
                  <a:srgbClr val="3333CC"/>
                </a:solidFill>
              </a:rPr>
              <a:t>2</a:t>
            </a:r>
            <a:r>
              <a:rPr lang="en-US" sz="2400" b="0" u="sng" dirty="0">
                <a:solidFill>
                  <a:srgbClr val="3333CC"/>
                </a:solidFill>
              </a:rPr>
              <a:t>  Implementing iterators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3" name="Text Box 3"/>
          <p:cNvSpPr txBox="1">
            <a:spLocks noChangeArrowheads="1"/>
          </p:cNvSpPr>
          <p:nvPr/>
        </p:nvSpPr>
        <p:spPr bwMode="auto">
          <a:xfrm>
            <a:off x="350838" y="1197864"/>
            <a:ext cx="8440737" cy="4361707"/>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Nested class: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This nested class implements a standard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for the Vector class.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class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public:</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constructor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default constructor for the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returns an invalid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in which the vector pointer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is set to NULL.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Iterators</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created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client are initialized by the constructor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iterator(vp</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which</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appears in the private section.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this-&gt;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nvGrpSpPr>
          <p:cNvPr id="2" name="Group 4"/>
          <p:cNvGrpSpPr>
            <a:grpSpLocks/>
          </p:cNvGrpSpPr>
          <p:nvPr/>
        </p:nvGrpSpPr>
        <p:grpSpPr bwMode="auto">
          <a:xfrm>
            <a:off x="347556" y="1143000"/>
            <a:ext cx="8502757" cy="5257800"/>
            <a:chOff x="235" y="720"/>
            <a:chExt cx="5285" cy="3312"/>
          </a:xfrm>
        </p:grpSpPr>
        <p:sp>
          <p:nvSpPr>
            <p:cNvPr id="7475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6" name="Text Box 6"/>
            <p:cNvSpPr txBox="1">
              <a:spLocks noChangeArrowheads="1"/>
            </p:cNvSpPr>
            <p:nvPr/>
          </p:nvSpPr>
          <p:spPr bwMode="auto">
            <a:xfrm>
              <a:off x="235" y="752"/>
              <a:ext cx="5261" cy="3254"/>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dereference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 dereference operator returns the appropriate index position in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internal array by reference.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ValueType</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operator*()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(index &lt; 0 || index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-&gt;count)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out of range");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-&gt;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Overrides of the -&gt; operator in C++ follow a special idiomatic pattern.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operator takes no arguments and returns a pointer to the value.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compiler then takes care of applying the -&gt; operator to retrieve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desired field.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ValueType</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*operator-&gt;()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(index &lt; 0 || index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-&gt;count)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out of range");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&amp;</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of the </a:t>
            </a:r>
            <a:r>
              <a:rPr lang="en-US" sz="3600" b="1" dirty="0">
                <a:solidFill>
                  <a:srgbClr val="FF0000"/>
                </a:solidFill>
                <a:latin typeface="Courier New" charset="0"/>
              </a:rPr>
              <a:t>Vector</a:t>
            </a:r>
            <a:r>
              <a:rPr lang="en-US" sz="4000" dirty="0">
                <a:solidFill>
                  <a:srgbClr val="FF0000"/>
                </a:solidFill>
              </a:rPr>
              <a:t> </a:t>
            </a:r>
            <a:r>
              <a:rPr lang="en-US" sz="4000" dirty="0" err="1">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18209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3" name="Text Box 3"/>
          <p:cNvSpPr txBox="1">
            <a:spLocks noChangeArrowheads="1"/>
          </p:cNvSpPr>
          <p:nvPr/>
        </p:nvSpPr>
        <p:spPr bwMode="auto">
          <a:xfrm>
            <a:off x="350838" y="1197864"/>
            <a:ext cx="8440737" cy="533120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dereference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 dereference operator returns the appropriate index position in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internal array by reference.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ValueType</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operator*()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(index &lt; 0 || index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-&gt;count)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out of range");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-&gt;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Overrides of the -&gt; operator in C++ follow a special idiomatic pattern.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operator takes no arguments and returns a pointer to the value.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compiler then takes care of applying the -&gt; operator to retrieve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desired field.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ValueType</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*operator-&gt;()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(index &lt; 0 || index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-&gt;count)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out of range");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&amp;</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p:txBody>
      </p:sp>
      <p:grpSp>
        <p:nvGrpSpPr>
          <p:cNvPr id="2" name="Group 4"/>
          <p:cNvGrpSpPr>
            <a:grpSpLocks/>
          </p:cNvGrpSpPr>
          <p:nvPr/>
        </p:nvGrpSpPr>
        <p:grpSpPr bwMode="auto">
          <a:xfrm>
            <a:off x="347556" y="1143000"/>
            <a:ext cx="8502757" cy="5334000"/>
            <a:chOff x="235" y="720"/>
            <a:chExt cx="5285" cy="3360"/>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6" name="Text Box 6"/>
            <p:cNvSpPr txBox="1">
              <a:spLocks noChangeArrowheads="1"/>
            </p:cNvSpPr>
            <p:nvPr/>
          </p:nvSpPr>
          <p:spPr bwMode="auto">
            <a:xfrm>
              <a:off x="235" y="752"/>
              <a:ext cx="5261" cy="3236"/>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selection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selection operator returns the appropriate index position in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internal array by reference.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ValueType</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operator[](int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&lt; 0 ||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-&gt;count)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out of range");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relational operators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These operators compare the index field of the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iterators</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after making</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sure that the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iterators</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refer to the same vector.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&amp;&amp;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of the </a:t>
            </a:r>
            <a:r>
              <a:rPr lang="en-US" sz="3600" b="1" dirty="0">
                <a:solidFill>
                  <a:srgbClr val="FF0000"/>
                </a:solidFill>
                <a:latin typeface="Courier New" charset="0"/>
              </a:rPr>
              <a:t>Vector</a:t>
            </a:r>
            <a:r>
              <a:rPr lang="en-US" sz="4000" dirty="0">
                <a:solidFill>
                  <a:srgbClr val="FF0000"/>
                </a:solidFill>
              </a:rPr>
              <a:t> </a:t>
            </a:r>
            <a:r>
              <a:rPr lang="en-US" sz="4000" dirty="0" err="1">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585635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3" name="Text Box 3"/>
          <p:cNvSpPr txBox="1">
            <a:spLocks noChangeArrowheads="1"/>
          </p:cNvSpPr>
          <p:nvPr/>
        </p:nvSpPr>
        <p:spPr bwMode="auto">
          <a:xfrm>
            <a:off x="350838" y="1197864"/>
            <a:ext cx="8440737" cy="5137304"/>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selection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selection operator returns the appropriate index position in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internal array by reference.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ValueType</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operator[](int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&lt; 0 ||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-&gt;count)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out of range");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array[index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relational operators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These operators compare the index field of the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iterators</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after making</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sure that the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iterators</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refer to the same vector.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&amp;&amp;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nvGrpSpPr>
          <p:cNvPr id="2" name="Group 4"/>
          <p:cNvGrpSpPr>
            <a:grpSpLocks/>
          </p:cNvGrpSpPr>
          <p:nvPr/>
        </p:nvGrpSpPr>
        <p:grpSpPr bwMode="auto">
          <a:xfrm>
            <a:off x="347556" y="1143000"/>
            <a:ext cx="8502757" cy="5334000"/>
            <a:chOff x="235" y="720"/>
            <a:chExt cx="5285" cy="3360"/>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6" name="Text Box 6"/>
            <p:cNvSpPr txBox="1">
              <a:spLocks noChangeArrowheads="1"/>
            </p:cNvSpPr>
            <p:nvPr/>
          </p:nvSpPr>
          <p:spPr bwMode="auto">
            <a:xfrm>
              <a:off x="235" y="752"/>
              <a:ext cx="5261" cy="299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!(*this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operator&lt;(const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index &lt;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operator&lt;=(const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index &lt;=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operator&gt;(const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index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operator&gt;=(const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index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of the </a:t>
            </a:r>
            <a:r>
              <a:rPr lang="en-US" sz="3600" b="1" dirty="0">
                <a:solidFill>
                  <a:srgbClr val="FF0000"/>
                </a:solidFill>
                <a:latin typeface="Courier New" charset="0"/>
              </a:rPr>
              <a:t>Vector</a:t>
            </a:r>
            <a:r>
              <a:rPr lang="en-US" sz="4000" dirty="0">
                <a:solidFill>
                  <a:srgbClr val="FF0000"/>
                </a:solidFill>
              </a:rPr>
              <a:t> </a:t>
            </a:r>
            <a:r>
              <a:rPr lang="en-US" sz="4000" dirty="0" err="1">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659775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3" name="Text Box 3"/>
          <p:cNvSpPr txBox="1">
            <a:spLocks noChangeArrowheads="1"/>
          </p:cNvSpPr>
          <p:nvPr/>
        </p:nvSpPr>
        <p:spPr bwMode="auto">
          <a:xfrm>
            <a:off x="350838" y="1197864"/>
            <a:ext cx="8440737" cy="4749506"/>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!(*this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operator&lt;(const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index &lt;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operator&lt;=(const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index &lt;=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operator&gt;(const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index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operator&gt;=(const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index &gt;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nvGrpSpPr>
          <p:cNvPr id="2" name="Group 4"/>
          <p:cNvGrpSpPr>
            <a:grpSpLocks/>
          </p:cNvGrpSpPr>
          <p:nvPr/>
        </p:nvGrpSpPr>
        <p:grpSpPr bwMode="auto">
          <a:xfrm>
            <a:off x="347556" y="1143000"/>
            <a:ext cx="8502757" cy="5334000"/>
            <a:chOff x="235" y="720"/>
            <a:chExt cx="5285" cy="3360"/>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6" name="Text Box 6"/>
            <p:cNvSpPr txBox="1">
              <a:spLocks noChangeArrowheads="1"/>
            </p:cNvSpPr>
            <p:nvPr/>
          </p:nvSpPr>
          <p:spPr bwMode="auto">
            <a:xfrm>
              <a:off x="235" y="752"/>
              <a:ext cx="5261" cy="250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 and -- operators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These operators increment or decrement the index.  The suffix versions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of the operators, which are identified by taking a parameter of type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that is never used, are more complicated and must copy the original</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to return the value prior to changing the count.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operator++()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operator++(int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copy(*this);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copy;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of the </a:t>
            </a:r>
            <a:r>
              <a:rPr lang="en-US" sz="3600" b="1" dirty="0">
                <a:solidFill>
                  <a:srgbClr val="FF0000"/>
                </a:solidFill>
                <a:latin typeface="Courier New" charset="0"/>
              </a:rPr>
              <a:t>Vector</a:t>
            </a:r>
            <a:r>
              <a:rPr lang="en-US" sz="4000" dirty="0">
                <a:solidFill>
                  <a:srgbClr val="FF0000"/>
                </a:solidFill>
              </a:rPr>
              <a:t> </a:t>
            </a:r>
            <a:r>
              <a:rPr lang="en-US" sz="4000" dirty="0" err="1">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40659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3" name="Text Box 3"/>
          <p:cNvSpPr txBox="1">
            <a:spLocks noChangeArrowheads="1"/>
          </p:cNvSpPr>
          <p:nvPr/>
        </p:nvSpPr>
        <p:spPr bwMode="auto">
          <a:xfrm>
            <a:off x="350838" y="1197864"/>
            <a:ext cx="8440737" cy="3973909"/>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 and -- operators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These operators increment or decrement the index.  The suffix versions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of the operators, which are identified by taking a parameter of type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that is never used, are more complicated and must copy the original</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to return the value prior to changing the count.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operator++()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operator++(int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copy(*this);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copy;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nvGrpSpPr>
          <p:cNvPr id="2" name="Group 4"/>
          <p:cNvGrpSpPr>
            <a:grpSpLocks/>
          </p:cNvGrpSpPr>
          <p:nvPr/>
        </p:nvGrpSpPr>
        <p:grpSpPr bwMode="auto">
          <a:xfrm>
            <a:off x="347556" y="1143000"/>
            <a:ext cx="8502757" cy="5381625"/>
            <a:chOff x="235" y="720"/>
            <a:chExt cx="5285" cy="3390"/>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6" name="Text Box 6"/>
            <p:cNvSpPr txBox="1">
              <a:spLocks noChangeArrowheads="1"/>
            </p:cNvSpPr>
            <p:nvPr/>
          </p:nvSpPr>
          <p:spPr bwMode="auto">
            <a:xfrm>
              <a:off x="235" y="752"/>
              <a:ext cx="5261" cy="3358"/>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operator--()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copy(*this);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copy;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arithmetic operators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These operators update the index field by the increment value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operator+(const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of the </a:t>
            </a:r>
            <a:r>
              <a:rPr lang="en-US" sz="3600" b="1" dirty="0">
                <a:solidFill>
                  <a:srgbClr val="FF0000"/>
                </a:solidFill>
                <a:latin typeface="Courier New" charset="0"/>
              </a:rPr>
              <a:t>Vector</a:t>
            </a:r>
            <a:r>
              <a:rPr lang="en-US" sz="4000" dirty="0">
                <a:solidFill>
                  <a:srgbClr val="FF0000"/>
                </a:solidFill>
              </a:rPr>
              <a:t> </a:t>
            </a:r>
            <a:r>
              <a:rPr lang="en-US" sz="4000" dirty="0" err="1">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41559057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3" name="Text Box 3"/>
          <p:cNvSpPr txBox="1">
            <a:spLocks noChangeArrowheads="1"/>
          </p:cNvSpPr>
          <p:nvPr/>
        </p:nvSpPr>
        <p:spPr bwMode="auto">
          <a:xfrm>
            <a:off x="350838" y="1197864"/>
            <a:ext cx="8440737" cy="538660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operator--()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copy(*this);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copy;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arithmetic operators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These operators update the index field by the increment value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operator+(const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nvGrpSpPr>
          <p:cNvPr id="2" name="Group 4"/>
          <p:cNvGrpSpPr>
            <a:grpSpLocks/>
          </p:cNvGrpSpPr>
          <p:nvPr/>
        </p:nvGrpSpPr>
        <p:grpSpPr bwMode="auto">
          <a:xfrm>
            <a:off x="347556" y="1143000"/>
            <a:ext cx="8502757" cy="5346700"/>
            <a:chOff x="235" y="720"/>
            <a:chExt cx="5285" cy="3368"/>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6" name="Text Box 6"/>
            <p:cNvSpPr txBox="1">
              <a:spLocks noChangeArrowheads="1"/>
            </p:cNvSpPr>
            <p:nvPr/>
          </p:nvSpPr>
          <p:spPr bwMode="auto">
            <a:xfrm>
              <a:off x="235" y="752"/>
              <a:ext cx="5261" cy="3336"/>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operator-(const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&amp;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is uninitialized");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error("Iterators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are in different vectors");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index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rhs.index</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Private section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private: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const Vector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Pointer to the Vector object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                         </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Index for this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private constructor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begin and end methods use the private constructor to create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iterators</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initialized to a particular position.  The Vector class must therefore be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declared as a friend so that begin and end can call this constructor.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err="1">
                  <a:ln>
                    <a:noFill/>
                  </a:ln>
                  <a:solidFill>
                    <a:srgbClr val="FF0000"/>
                  </a:solidFill>
                  <a:effectLst/>
                  <a:uLnTx/>
                  <a:uFillTx/>
                  <a:latin typeface="Courier New" charset="0"/>
                  <a:ea typeface="+mn-ea"/>
                  <a:cs typeface="+mn-cs"/>
                </a:rPr>
                <a:t>const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Vector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index)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this-&gt;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this-&gt;index = index;</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a:ln>
                    <a:noFill/>
                  </a:ln>
                  <a:solidFill>
                    <a:srgbClr val="FF0000"/>
                  </a:solidFill>
                  <a:effectLst/>
                  <a:uLnTx/>
                  <a:uFillTx/>
                  <a:latin typeface="Courier New" charset="0"/>
                  <a:ea typeface="+mn-ea"/>
                  <a:cs typeface="+mn-cs"/>
                </a:rPr>
                <a:t>friend class Vector;</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of the </a:t>
            </a:r>
            <a:r>
              <a:rPr lang="en-US" sz="3600" b="1" dirty="0">
                <a:solidFill>
                  <a:srgbClr val="FF0000"/>
                </a:solidFill>
                <a:latin typeface="Courier New" charset="0"/>
              </a:rPr>
              <a:t>Vector</a:t>
            </a:r>
            <a:r>
              <a:rPr lang="en-US" sz="4000" dirty="0">
                <a:solidFill>
                  <a:srgbClr val="FF0000"/>
                </a:solidFill>
              </a:rPr>
              <a:t> </a:t>
            </a:r>
            <a:r>
              <a:rPr lang="en-US" sz="4000" dirty="0" err="1">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984879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3" name="Text Box 3"/>
          <p:cNvSpPr txBox="1">
            <a:spLocks noChangeArrowheads="1"/>
          </p:cNvSpPr>
          <p:nvPr/>
        </p:nvSpPr>
        <p:spPr bwMode="auto">
          <a:xfrm>
            <a:off x="348768" y="1197864"/>
            <a:ext cx="8440737" cy="5386602"/>
          </a:xfrm>
          <a:prstGeom prst="rect">
            <a:avLst/>
          </a:prstGeom>
          <a:noFill/>
          <a:ln w="9525">
            <a:noFill/>
            <a:miter lim="800000"/>
            <a:headEnd/>
            <a:tailEnd/>
          </a:ln>
          <a:effectLst/>
        </p:spPr>
        <p:txBody>
          <a:bodyPr>
            <a:prstTxWarp prst="textNoShape">
              <a:avLst/>
            </a:prstTxWarp>
            <a:spAutoFit/>
          </a:bodyPr>
          <a:lstStyle/>
          <a:p>
            <a:pPr lvl="0">
              <a:lnSpc>
                <a:spcPct val="90000"/>
              </a:lnSpc>
              <a:defRPr/>
            </a:pPr>
            <a:r>
              <a:rPr lang="en-US" altLang="zh-CN" dirty="0">
                <a:solidFill>
                  <a:srgbClr val="000000"/>
                </a:solidFill>
                <a:latin typeface="Courier New" charset="0"/>
              </a:rPr>
              <a:t>      int operator-(</a:t>
            </a:r>
            <a:r>
              <a:rPr lang="en-US" altLang="zh-CN" dirty="0" err="1">
                <a:solidFill>
                  <a:srgbClr val="000000"/>
                </a:solidFill>
                <a:latin typeface="Courier New" charset="0"/>
              </a:rPr>
              <a:t>const</a:t>
            </a:r>
            <a:r>
              <a:rPr lang="en-US" altLang="zh-CN" dirty="0">
                <a:solidFill>
                  <a:srgbClr val="000000"/>
                </a:solidFill>
                <a:latin typeface="Courier New" charset="0"/>
              </a:rPr>
              <a:t> iterator &amp; </a:t>
            </a:r>
            <a:r>
              <a:rPr lang="en-US" altLang="zh-CN" dirty="0" err="1">
                <a:solidFill>
                  <a:srgbClr val="000000"/>
                </a:solidFill>
                <a:latin typeface="Courier New" charset="0"/>
              </a:rPr>
              <a:t>rhs</a:t>
            </a:r>
            <a:r>
              <a:rPr lang="en-US" altLang="zh-CN" dirty="0">
                <a:solidFill>
                  <a:srgbClr val="000000"/>
                </a:solidFill>
                <a:latin typeface="Courier New" charset="0"/>
              </a:rPr>
              <a:t>) {</a:t>
            </a:r>
          </a:p>
          <a:p>
            <a:pPr lvl="0">
              <a:lnSpc>
                <a:spcPct val="90000"/>
              </a:lnSpc>
              <a:defRPr/>
            </a:pPr>
            <a:r>
              <a:rPr lang="en-US" altLang="zh-CN" dirty="0">
                <a:solidFill>
                  <a:srgbClr val="000000"/>
                </a:solidFill>
                <a:latin typeface="Courier New" charset="0"/>
              </a:rPr>
              <a:t>         if (</a:t>
            </a:r>
            <a:r>
              <a:rPr lang="en-US" altLang="zh-CN" dirty="0" err="1">
                <a:solidFill>
                  <a:srgbClr val="000000"/>
                </a:solidFill>
                <a:latin typeface="Courier New" charset="0"/>
              </a:rPr>
              <a:t>vp</a:t>
            </a:r>
            <a:r>
              <a:rPr lang="en-US" altLang="zh-CN" dirty="0">
                <a:solidFill>
                  <a:srgbClr val="000000"/>
                </a:solidFill>
                <a:latin typeface="Courier New" charset="0"/>
              </a:rPr>
              <a:t> == NULL) error("Iterator is uninitialized");</a:t>
            </a:r>
          </a:p>
          <a:p>
            <a:pPr lvl="0">
              <a:lnSpc>
                <a:spcPct val="90000"/>
              </a:lnSpc>
              <a:defRPr/>
            </a:pPr>
            <a:r>
              <a:rPr lang="en-US" altLang="zh-CN" dirty="0">
                <a:solidFill>
                  <a:srgbClr val="000000"/>
                </a:solidFill>
                <a:latin typeface="Courier New" charset="0"/>
              </a:rPr>
              <a:t>         if (</a:t>
            </a:r>
            <a:r>
              <a:rPr lang="en-US" altLang="zh-CN" dirty="0" err="1">
                <a:solidFill>
                  <a:srgbClr val="000000"/>
                </a:solidFill>
                <a:latin typeface="Courier New" charset="0"/>
              </a:rPr>
              <a:t>vp</a:t>
            </a:r>
            <a:r>
              <a:rPr lang="en-US" altLang="zh-CN" dirty="0">
                <a:solidFill>
                  <a:srgbClr val="000000"/>
                </a:solidFill>
                <a:latin typeface="Courier New" charset="0"/>
              </a:rPr>
              <a:t> != </a:t>
            </a:r>
            <a:r>
              <a:rPr lang="en-US" altLang="zh-CN" dirty="0" err="1">
                <a:solidFill>
                  <a:srgbClr val="000000"/>
                </a:solidFill>
                <a:latin typeface="Courier New" charset="0"/>
              </a:rPr>
              <a:t>rhs.vp</a:t>
            </a:r>
            <a:r>
              <a:rPr lang="en-US" altLang="zh-CN" dirty="0">
                <a:solidFill>
                  <a:srgbClr val="000000"/>
                </a:solidFill>
                <a:latin typeface="Courier New" charset="0"/>
              </a:rPr>
              <a:t>) error("Iterators are in different vectors");</a:t>
            </a:r>
          </a:p>
          <a:p>
            <a:pPr lvl="0">
              <a:lnSpc>
                <a:spcPct val="90000"/>
              </a:lnSpc>
              <a:defRPr/>
            </a:pPr>
            <a:r>
              <a:rPr lang="en-US" altLang="zh-CN" dirty="0">
                <a:solidFill>
                  <a:srgbClr val="000000"/>
                </a:solidFill>
                <a:latin typeface="Courier New" charset="0"/>
              </a:rPr>
              <a:t>         return index - </a:t>
            </a:r>
            <a:r>
              <a:rPr lang="en-US" altLang="zh-CN" dirty="0" err="1">
                <a:solidFill>
                  <a:srgbClr val="000000"/>
                </a:solidFill>
                <a:latin typeface="Courier New" charset="0"/>
              </a:rPr>
              <a:t>rhs.index</a:t>
            </a:r>
            <a:r>
              <a:rPr lang="en-US" altLang="zh-CN" dirty="0">
                <a:solidFill>
                  <a:srgbClr val="000000"/>
                </a:solidFill>
                <a:latin typeface="Courier New" charset="0"/>
              </a:rPr>
              <a:t>;</a:t>
            </a:r>
          </a:p>
          <a:p>
            <a:pPr lvl="0">
              <a:lnSpc>
                <a:spcPct val="90000"/>
              </a:lnSpc>
              <a:defRPr/>
            </a:pPr>
            <a:r>
              <a:rPr lang="en-US" altLang="zh-CN" dirty="0">
                <a:solidFill>
                  <a:srgbClr val="000000"/>
                </a:solidFill>
                <a:latin typeface="Courier New" charset="0"/>
              </a:rPr>
              <a:t>      }</a:t>
            </a:r>
          </a:p>
          <a:p>
            <a:pPr lvl="0">
              <a:lnSpc>
                <a:spcPct val="90000"/>
              </a:lnSpc>
              <a:defRPr/>
            </a:pPr>
            <a:endParaRPr lang="en-US" altLang="zh-CN" sz="1050" dirty="0">
              <a:solidFill>
                <a:srgbClr val="000000"/>
              </a:solidFill>
              <a:latin typeface="Courier New" charset="0"/>
            </a:endParaRPr>
          </a:p>
          <a:p>
            <a:pPr lvl="0">
              <a:lnSpc>
                <a:spcPct val="90000"/>
              </a:lnSpc>
              <a:defRPr/>
            </a:pPr>
            <a:r>
              <a:rPr lang="en-US" altLang="zh-CN" dirty="0">
                <a:solidFill>
                  <a:srgbClr val="0000FF"/>
                </a:solidFill>
                <a:latin typeface="Courier New" charset="0"/>
              </a:rPr>
              <a:t>/* Private section */</a:t>
            </a:r>
          </a:p>
          <a:p>
            <a:pPr lvl="0">
              <a:lnSpc>
                <a:spcPct val="90000"/>
              </a:lnSpc>
              <a:defRPr/>
            </a:pPr>
            <a:endParaRPr lang="en-US" altLang="zh-CN" sz="1050" dirty="0">
              <a:solidFill>
                <a:srgbClr val="000000"/>
              </a:solidFill>
              <a:latin typeface="Courier New" charset="0"/>
            </a:endParaRPr>
          </a:p>
          <a:p>
            <a:pPr lvl="0">
              <a:lnSpc>
                <a:spcPct val="90000"/>
              </a:lnSpc>
              <a:defRPr/>
            </a:pPr>
            <a:r>
              <a:rPr lang="en-US" altLang="zh-CN" dirty="0">
                <a:solidFill>
                  <a:srgbClr val="000000"/>
                </a:solidFill>
                <a:latin typeface="Courier New" charset="0"/>
              </a:rPr>
              <a:t>   private:</a:t>
            </a:r>
          </a:p>
          <a:p>
            <a:pPr lvl="0">
              <a:lnSpc>
                <a:spcPct val="90000"/>
              </a:lnSpc>
              <a:defRPr/>
            </a:pPr>
            <a:r>
              <a:rPr lang="en-US" altLang="zh-CN" dirty="0">
                <a:solidFill>
                  <a:srgbClr val="000000"/>
                </a:solidFill>
                <a:latin typeface="Courier New" charset="0"/>
              </a:rPr>
              <a:t>      </a:t>
            </a:r>
            <a:r>
              <a:rPr lang="en-US" altLang="zh-CN" dirty="0" err="1">
                <a:solidFill>
                  <a:srgbClr val="000000"/>
                </a:solidFill>
                <a:latin typeface="Courier New" charset="0"/>
              </a:rPr>
              <a:t>const</a:t>
            </a:r>
            <a:r>
              <a:rPr lang="en-US" altLang="zh-CN" dirty="0">
                <a:solidFill>
                  <a:srgbClr val="000000"/>
                </a:solidFill>
                <a:latin typeface="Courier New" charset="0"/>
              </a:rPr>
              <a:t> Vector *</a:t>
            </a:r>
            <a:r>
              <a:rPr lang="en-US" altLang="zh-CN" dirty="0" err="1">
                <a:solidFill>
                  <a:srgbClr val="000000"/>
                </a:solidFill>
                <a:latin typeface="Courier New" charset="0"/>
              </a:rPr>
              <a:t>vp</a:t>
            </a:r>
            <a:r>
              <a:rPr lang="en-US" altLang="zh-CN" dirty="0">
                <a:solidFill>
                  <a:srgbClr val="000000"/>
                </a:solidFill>
                <a:latin typeface="Courier New" charset="0"/>
              </a:rPr>
              <a:t>;                  </a:t>
            </a:r>
            <a:r>
              <a:rPr lang="en-US" altLang="zh-CN" dirty="0">
                <a:solidFill>
                  <a:srgbClr val="0000FF"/>
                </a:solidFill>
                <a:latin typeface="Courier New" charset="0"/>
              </a:rPr>
              <a:t>/* Pointer to the Vector object */</a:t>
            </a:r>
          </a:p>
          <a:p>
            <a:pPr lvl="0">
              <a:lnSpc>
                <a:spcPct val="90000"/>
              </a:lnSpc>
              <a:defRPr/>
            </a:pPr>
            <a:r>
              <a:rPr lang="en-US" altLang="zh-CN" dirty="0">
                <a:solidFill>
                  <a:srgbClr val="000000"/>
                </a:solidFill>
                <a:latin typeface="Courier New" charset="0"/>
              </a:rPr>
              <a:t>      int index;                         </a:t>
            </a:r>
            <a:r>
              <a:rPr lang="en-US" altLang="zh-CN" dirty="0">
                <a:solidFill>
                  <a:srgbClr val="0000FF"/>
                </a:solidFill>
                <a:latin typeface="Courier New" charset="0"/>
              </a:rPr>
              <a:t>/* Index for this iterator      */</a:t>
            </a:r>
          </a:p>
          <a:p>
            <a:pPr lvl="0">
              <a:lnSpc>
                <a:spcPct val="90000"/>
              </a:lnSpc>
              <a:defRPr/>
            </a:pPr>
            <a:endParaRPr lang="en-US" altLang="zh-CN" dirty="0">
              <a:solidFill>
                <a:srgbClr val="0000FF"/>
              </a:solidFill>
              <a:latin typeface="Courier New" charset="0"/>
            </a:endParaRPr>
          </a:p>
          <a:p>
            <a:pPr lvl="0">
              <a:lnSpc>
                <a:spcPct val="90000"/>
              </a:lnSpc>
              <a:defRPr/>
            </a:pPr>
            <a:r>
              <a:rPr lang="en-US" altLang="zh-CN" dirty="0">
                <a:solidFill>
                  <a:srgbClr val="0000FF"/>
                </a:solidFill>
                <a:latin typeface="Courier New" charset="0"/>
              </a:rPr>
              <a:t>/*</a:t>
            </a:r>
          </a:p>
          <a:p>
            <a:pPr lvl="0">
              <a:lnSpc>
                <a:spcPct val="90000"/>
              </a:lnSpc>
              <a:defRPr/>
            </a:pPr>
            <a:r>
              <a:rPr lang="en-US" altLang="zh-CN" dirty="0">
                <a:solidFill>
                  <a:srgbClr val="0000FF"/>
                </a:solidFill>
                <a:latin typeface="Courier New" charset="0"/>
              </a:rPr>
              <a:t> * Implementation notes: private constructor</a:t>
            </a:r>
          </a:p>
          <a:p>
            <a:pPr lvl="0">
              <a:lnSpc>
                <a:spcPct val="90000"/>
              </a:lnSpc>
              <a:defRPr/>
            </a:pPr>
            <a:r>
              <a:rPr lang="en-US" altLang="zh-CN" dirty="0">
                <a:solidFill>
                  <a:srgbClr val="0000FF"/>
                </a:solidFill>
                <a:latin typeface="Courier New" charset="0"/>
              </a:rPr>
              <a:t> * -----------------------------------------</a:t>
            </a:r>
          </a:p>
          <a:p>
            <a:pPr lvl="0">
              <a:lnSpc>
                <a:spcPct val="90000"/>
              </a:lnSpc>
              <a:defRPr/>
            </a:pPr>
            <a:r>
              <a:rPr lang="en-US" altLang="zh-CN" dirty="0">
                <a:solidFill>
                  <a:srgbClr val="0000FF"/>
                </a:solidFill>
                <a:latin typeface="Courier New" charset="0"/>
              </a:rPr>
              <a:t> * The begin and end methods use the private constructor to create iterators</a:t>
            </a:r>
          </a:p>
          <a:p>
            <a:pPr lvl="0">
              <a:lnSpc>
                <a:spcPct val="90000"/>
              </a:lnSpc>
              <a:defRPr/>
            </a:pPr>
            <a:r>
              <a:rPr lang="en-US" altLang="zh-CN" dirty="0">
                <a:solidFill>
                  <a:srgbClr val="0000FF"/>
                </a:solidFill>
                <a:latin typeface="Courier New" charset="0"/>
              </a:rPr>
              <a:t> * initialized to a particular position.  The Vector class must therefore be</a:t>
            </a:r>
          </a:p>
          <a:p>
            <a:pPr lvl="0">
              <a:lnSpc>
                <a:spcPct val="90000"/>
              </a:lnSpc>
              <a:defRPr/>
            </a:pPr>
            <a:r>
              <a:rPr lang="en-US" altLang="zh-CN" dirty="0">
                <a:solidFill>
                  <a:srgbClr val="0000FF"/>
                </a:solidFill>
                <a:latin typeface="Courier New" charset="0"/>
              </a:rPr>
              <a:t> * declared as a friend so that begin and end can call this constructor.</a:t>
            </a:r>
          </a:p>
          <a:p>
            <a:pPr lvl="0">
              <a:lnSpc>
                <a:spcPct val="90000"/>
              </a:lnSpc>
              <a:defRPr/>
            </a:pPr>
            <a:r>
              <a:rPr lang="en-US" altLang="zh-CN" dirty="0">
                <a:solidFill>
                  <a:srgbClr val="0000FF"/>
                </a:solidFill>
                <a:latin typeface="Courier New" charset="0"/>
              </a:rPr>
              <a:t> */</a:t>
            </a:r>
          </a:p>
          <a:p>
            <a:pPr lvl="0">
              <a:lnSpc>
                <a:spcPct val="90000"/>
              </a:lnSpc>
              <a:defRPr/>
            </a:pPr>
            <a:endParaRPr lang="en-US" altLang="zh-CN" sz="1050" dirty="0">
              <a:solidFill>
                <a:srgbClr val="000000"/>
              </a:solidFill>
              <a:latin typeface="Courier New" charset="0"/>
            </a:endParaRPr>
          </a:p>
          <a:p>
            <a:pPr lvl="0">
              <a:lnSpc>
                <a:spcPct val="90000"/>
              </a:lnSpc>
              <a:defRPr/>
            </a:pPr>
            <a:r>
              <a:rPr lang="en-US" altLang="zh-CN" dirty="0">
                <a:solidFill>
                  <a:srgbClr val="000000"/>
                </a:solidFill>
                <a:latin typeface="Courier New" charset="0"/>
              </a:rPr>
              <a:t>      iterator(</a:t>
            </a:r>
            <a:r>
              <a:rPr lang="en-US" altLang="zh-CN" dirty="0" err="1">
                <a:solidFill>
                  <a:srgbClr val="000000"/>
                </a:solidFill>
                <a:latin typeface="Courier New" charset="0"/>
              </a:rPr>
              <a:t>const</a:t>
            </a:r>
            <a:r>
              <a:rPr lang="en-US" altLang="zh-CN" dirty="0">
                <a:solidFill>
                  <a:srgbClr val="000000"/>
                </a:solidFill>
                <a:latin typeface="Courier New" charset="0"/>
              </a:rPr>
              <a:t> Vector *</a:t>
            </a:r>
            <a:r>
              <a:rPr lang="en-US" altLang="zh-CN" dirty="0" err="1">
                <a:solidFill>
                  <a:srgbClr val="000000"/>
                </a:solidFill>
                <a:latin typeface="Courier New" charset="0"/>
              </a:rPr>
              <a:t>vp</a:t>
            </a:r>
            <a:r>
              <a:rPr lang="en-US" altLang="zh-CN" dirty="0">
                <a:solidFill>
                  <a:srgbClr val="000000"/>
                </a:solidFill>
                <a:latin typeface="Courier New" charset="0"/>
              </a:rPr>
              <a:t>, int index) {</a:t>
            </a:r>
          </a:p>
          <a:p>
            <a:pPr lvl="0">
              <a:lnSpc>
                <a:spcPct val="90000"/>
              </a:lnSpc>
              <a:defRPr/>
            </a:pPr>
            <a:r>
              <a:rPr lang="en-US" altLang="zh-CN" dirty="0">
                <a:solidFill>
                  <a:srgbClr val="000000"/>
                </a:solidFill>
                <a:latin typeface="Courier New" charset="0"/>
              </a:rPr>
              <a:t>         this-&gt;</a:t>
            </a:r>
            <a:r>
              <a:rPr lang="en-US" altLang="zh-CN" dirty="0" err="1">
                <a:solidFill>
                  <a:srgbClr val="000000"/>
                </a:solidFill>
                <a:latin typeface="Courier New" charset="0"/>
              </a:rPr>
              <a:t>vp</a:t>
            </a:r>
            <a:r>
              <a:rPr lang="en-US" altLang="zh-CN" dirty="0">
                <a:solidFill>
                  <a:srgbClr val="000000"/>
                </a:solidFill>
                <a:latin typeface="Courier New" charset="0"/>
              </a:rPr>
              <a:t> = </a:t>
            </a:r>
            <a:r>
              <a:rPr lang="en-US" altLang="zh-CN" dirty="0" err="1">
                <a:solidFill>
                  <a:srgbClr val="000000"/>
                </a:solidFill>
                <a:latin typeface="Courier New" charset="0"/>
              </a:rPr>
              <a:t>vp</a:t>
            </a:r>
            <a:r>
              <a:rPr lang="en-US" altLang="zh-CN" dirty="0">
                <a:solidFill>
                  <a:srgbClr val="000000"/>
                </a:solidFill>
                <a:latin typeface="Courier New" charset="0"/>
              </a:rPr>
              <a:t>;</a:t>
            </a:r>
          </a:p>
          <a:p>
            <a:pPr lvl="0">
              <a:lnSpc>
                <a:spcPct val="90000"/>
              </a:lnSpc>
              <a:defRPr/>
            </a:pPr>
            <a:r>
              <a:rPr lang="en-US" altLang="zh-CN" dirty="0">
                <a:solidFill>
                  <a:srgbClr val="000000"/>
                </a:solidFill>
                <a:latin typeface="Courier New" charset="0"/>
              </a:rPr>
              <a:t>         this-&gt;index = index;</a:t>
            </a:r>
          </a:p>
          <a:p>
            <a:pPr lvl="0">
              <a:lnSpc>
                <a:spcPct val="90000"/>
              </a:lnSpc>
              <a:defRPr/>
            </a:pPr>
            <a:r>
              <a:rPr lang="en-US" altLang="zh-CN" dirty="0">
                <a:solidFill>
                  <a:srgbClr val="000000"/>
                </a:solidFill>
                <a:latin typeface="Courier New" charset="0"/>
              </a:rPr>
              <a:t>      }</a:t>
            </a:r>
          </a:p>
          <a:p>
            <a:pPr lvl="0">
              <a:lnSpc>
                <a:spcPct val="90000"/>
              </a:lnSpc>
              <a:defRPr/>
            </a:pPr>
            <a:endParaRPr lang="en-US" altLang="zh-CN" sz="1000" dirty="0">
              <a:solidFill>
                <a:srgbClr val="000000"/>
              </a:solidFill>
              <a:latin typeface="Courier New" charset="0"/>
            </a:endParaRPr>
          </a:p>
          <a:p>
            <a:pPr lvl="0">
              <a:lnSpc>
                <a:spcPct val="90000"/>
              </a:lnSpc>
              <a:defRPr/>
            </a:pPr>
            <a:r>
              <a:rPr lang="en-US" altLang="zh-CN" dirty="0">
                <a:solidFill>
                  <a:srgbClr val="000000"/>
                </a:solidFill>
                <a:latin typeface="Courier New" charset="0"/>
              </a:rPr>
              <a:t>      friend class Vector;</a:t>
            </a:r>
          </a:p>
          <a:p>
            <a:pPr lvl="0">
              <a:lnSpc>
                <a:spcPct val="90000"/>
              </a:lnSpc>
              <a:defRPr/>
            </a:pPr>
            <a:endParaRPr lang="en-US" altLang="zh-CN" sz="900" dirty="0">
              <a:solidFill>
                <a:srgbClr val="000000"/>
              </a:solidFill>
              <a:latin typeface="Courier New" charset="0"/>
            </a:endParaRPr>
          </a:p>
          <a:p>
            <a:pPr lvl="0">
              <a:lnSpc>
                <a:spcPct val="90000"/>
              </a:lnSpc>
              <a:defRPr/>
            </a:pPr>
            <a:r>
              <a:rPr lang="en-US" altLang="zh-CN" dirty="0">
                <a:solidFill>
                  <a:srgbClr val="000000"/>
                </a:solidFill>
                <a:latin typeface="Courier New" charset="0"/>
              </a:rPr>
              <a:t>   };</a:t>
            </a: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p:txBody>
      </p:sp>
      <p:grpSp>
        <p:nvGrpSpPr>
          <p:cNvPr id="2" name="Group 4"/>
          <p:cNvGrpSpPr>
            <a:grpSpLocks/>
          </p:cNvGrpSpPr>
          <p:nvPr/>
        </p:nvGrpSpPr>
        <p:grpSpPr bwMode="auto">
          <a:xfrm>
            <a:off x="347556" y="1143000"/>
            <a:ext cx="8502757" cy="5334000"/>
            <a:chOff x="235" y="720"/>
            <a:chExt cx="5285" cy="3360"/>
          </a:xfrm>
        </p:grpSpPr>
        <p:sp>
          <p:nvSpPr>
            <p:cNvPr id="747525" name="Rectangle 5"/>
            <p:cNvSpPr>
              <a:spLocks noChangeArrowheads="1"/>
            </p:cNvSpPr>
            <p:nvPr/>
          </p:nvSpPr>
          <p:spPr bwMode="auto">
            <a:xfrm>
              <a:off x="240" y="720"/>
              <a:ext cx="5280" cy="3360"/>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6" name="Text Box 6"/>
            <p:cNvSpPr txBox="1">
              <a:spLocks noChangeArrowheads="1"/>
            </p:cNvSpPr>
            <p:nvPr/>
          </p:nvSpPr>
          <p:spPr bwMode="auto">
            <a:xfrm>
              <a:off x="235" y="752"/>
              <a:ext cx="5261" cy="2745"/>
            </a:xfrm>
            <a:prstGeom prst="rect">
              <a:avLst/>
            </a:prstGeom>
            <a:noFill/>
            <a:ln w="9525">
              <a:noFill/>
              <a:miter lim="800000"/>
              <a:headEnd/>
              <a:tailEnd/>
            </a:ln>
            <a:effectLst/>
          </p:spPr>
          <p:txBody>
            <a:bodyPr>
              <a:prstTxWarp prst="textNoShape">
                <a:avLst/>
              </a:prstTxWarp>
              <a:spAutoFit/>
            </a:bodyPr>
            <a:lstStyle/>
            <a:p>
              <a:pPr lvl="0">
                <a:lnSpc>
                  <a:spcPct val="90000"/>
                </a:lnSpc>
                <a:defRPr/>
              </a:pPr>
              <a:r>
                <a:rPr lang="en-US" dirty="0">
                  <a:solidFill>
                    <a:srgbClr val="0000FF"/>
                  </a:solidFill>
                  <a:latin typeface="Courier New" charset="0"/>
                </a:rPr>
                <a:t>/*</a:t>
              </a:r>
            </a:p>
            <a:p>
              <a:pPr lvl="0">
                <a:lnSpc>
                  <a:spcPct val="90000"/>
                </a:lnSpc>
                <a:defRPr/>
              </a:pPr>
              <a:r>
                <a:rPr lang="en-US" dirty="0">
                  <a:solidFill>
                    <a:srgbClr val="0000FF"/>
                  </a:solidFill>
                  <a:latin typeface="Courier New" charset="0"/>
                </a:rPr>
                <a:t> * Function: begin</a:t>
              </a:r>
            </a:p>
            <a:p>
              <a:pPr lvl="0">
                <a:lnSpc>
                  <a:spcPct val="90000"/>
                </a:lnSpc>
                <a:defRPr/>
              </a:pPr>
              <a:r>
                <a:rPr lang="en-US" dirty="0">
                  <a:solidFill>
                    <a:srgbClr val="0000FF"/>
                  </a:solidFill>
                  <a:latin typeface="Courier New" charset="0"/>
                </a:rPr>
                <a:t> * Usage: Vector&lt;type&gt;::iterator = </a:t>
              </a:r>
              <a:r>
                <a:rPr lang="en-US" dirty="0" err="1">
                  <a:solidFill>
                    <a:srgbClr val="0000FF"/>
                  </a:solidFill>
                  <a:latin typeface="Courier New" charset="0"/>
                </a:rPr>
                <a:t>vec.begin</a:t>
              </a:r>
              <a:r>
                <a:rPr lang="en-US" dirty="0">
                  <a:solidFill>
                    <a:srgbClr val="0000FF"/>
                  </a:solidFill>
                  <a:latin typeface="Courier New" charset="0"/>
                </a:rPr>
                <a:t>();</a:t>
              </a:r>
            </a:p>
            <a:p>
              <a:pPr lvl="0">
                <a:lnSpc>
                  <a:spcPct val="90000"/>
                </a:lnSpc>
                <a:defRPr/>
              </a:pPr>
              <a:r>
                <a:rPr lang="en-US" dirty="0">
                  <a:solidFill>
                    <a:srgbClr val="0000FF"/>
                  </a:solidFill>
                  <a:latin typeface="Courier New" charset="0"/>
                </a:rPr>
                <a:t> * --------------------------------------------</a:t>
              </a:r>
            </a:p>
            <a:p>
              <a:pPr lvl="0">
                <a:lnSpc>
                  <a:spcPct val="90000"/>
                </a:lnSpc>
                <a:defRPr/>
              </a:pPr>
              <a:r>
                <a:rPr lang="en-US" dirty="0">
                  <a:solidFill>
                    <a:srgbClr val="0000FF"/>
                  </a:solidFill>
                  <a:latin typeface="Courier New" charset="0"/>
                </a:rPr>
                <a:t> * Returns an iterator pointing to the first element.</a:t>
              </a:r>
            </a:p>
            <a:p>
              <a:pPr lvl="0">
                <a:lnSpc>
                  <a:spcPct val="90000"/>
                </a:lnSpc>
                <a:defRPr/>
              </a:pPr>
              <a:r>
                <a:rPr lang="en-US" dirty="0">
                  <a:solidFill>
                    <a:srgbClr val="0000FF"/>
                  </a:solidFill>
                  <a:latin typeface="Courier New" charset="0"/>
                </a:rPr>
                <a:t> */</a:t>
              </a:r>
            </a:p>
            <a:p>
              <a:pPr lvl="0">
                <a:lnSpc>
                  <a:spcPct val="90000"/>
                </a:lnSpc>
                <a:defRPr/>
              </a:pPr>
              <a:endParaRPr lang="en-US" dirty="0">
                <a:solidFill>
                  <a:srgbClr val="000000"/>
                </a:solidFill>
                <a:latin typeface="Courier New" charset="0"/>
              </a:endParaRPr>
            </a:p>
            <a:p>
              <a:pPr lvl="0">
                <a:lnSpc>
                  <a:spcPct val="90000"/>
                </a:lnSpc>
                <a:defRPr/>
              </a:pPr>
              <a:r>
                <a:rPr lang="en-US" dirty="0">
                  <a:solidFill>
                    <a:srgbClr val="000000"/>
                  </a:solidFill>
                  <a:latin typeface="Courier New" charset="0"/>
                </a:rPr>
                <a:t>   iterator begin() </a:t>
              </a:r>
              <a:r>
                <a:rPr lang="en-US" dirty="0" err="1">
                  <a:solidFill>
                    <a:srgbClr val="000000"/>
                  </a:solidFill>
                  <a:latin typeface="Courier New" charset="0"/>
                </a:rPr>
                <a:t>const</a:t>
              </a:r>
              <a:r>
                <a:rPr lang="en-US" dirty="0">
                  <a:solidFill>
                    <a:srgbClr val="000000"/>
                  </a:solidFill>
                  <a:latin typeface="Courier New" charset="0"/>
                </a:rPr>
                <a:t> {</a:t>
              </a:r>
            </a:p>
            <a:p>
              <a:pPr lvl="0">
                <a:lnSpc>
                  <a:spcPct val="90000"/>
                </a:lnSpc>
                <a:defRPr/>
              </a:pPr>
              <a:r>
                <a:rPr lang="en-US" dirty="0">
                  <a:solidFill>
                    <a:srgbClr val="000000"/>
                  </a:solidFill>
                  <a:latin typeface="Courier New" charset="0"/>
                </a:rPr>
                <a:t>      return iterator(this, 0);</a:t>
              </a:r>
              <a:r>
                <a:rPr lang="en-US" altLang="zh-CN" dirty="0">
                  <a:solidFill>
                    <a:srgbClr val="0000FF"/>
                  </a:solidFill>
                  <a:latin typeface="Courier New" charset="0"/>
                </a:rPr>
                <a:t> /* Calling the private constructor */</a:t>
              </a:r>
              <a:endParaRPr lang="en-US" dirty="0">
                <a:solidFill>
                  <a:srgbClr val="000000"/>
                </a:solidFill>
                <a:latin typeface="Courier New" charset="0"/>
              </a:endParaRPr>
            </a:p>
            <a:p>
              <a:pPr lvl="0">
                <a:lnSpc>
                  <a:spcPct val="90000"/>
                </a:lnSpc>
                <a:defRPr/>
              </a:pPr>
              <a:r>
                <a:rPr lang="en-US" dirty="0">
                  <a:solidFill>
                    <a:srgbClr val="000000"/>
                  </a:solidFill>
                  <a:latin typeface="Courier New" charset="0"/>
                </a:rPr>
                <a:t>   }</a:t>
              </a:r>
            </a:p>
            <a:p>
              <a:pPr lvl="0">
                <a:lnSpc>
                  <a:spcPct val="90000"/>
                </a:lnSpc>
                <a:defRPr/>
              </a:pPr>
              <a:endParaRPr lang="en-US" dirty="0">
                <a:solidFill>
                  <a:srgbClr val="000000"/>
                </a:solidFill>
                <a:latin typeface="Courier New" charset="0"/>
              </a:endParaRPr>
            </a:p>
            <a:p>
              <a:pPr lvl="0">
                <a:lnSpc>
                  <a:spcPct val="90000"/>
                </a:lnSpc>
                <a:defRPr/>
              </a:pPr>
              <a:r>
                <a:rPr lang="en-US" dirty="0">
                  <a:solidFill>
                    <a:srgbClr val="0000FF"/>
                  </a:solidFill>
                  <a:latin typeface="Courier New" charset="0"/>
                </a:rPr>
                <a:t>/*</a:t>
              </a:r>
            </a:p>
            <a:p>
              <a:pPr lvl="0">
                <a:lnSpc>
                  <a:spcPct val="90000"/>
                </a:lnSpc>
                <a:defRPr/>
              </a:pPr>
              <a:r>
                <a:rPr lang="en-US" dirty="0">
                  <a:solidFill>
                    <a:srgbClr val="0000FF"/>
                  </a:solidFill>
                  <a:latin typeface="Courier New" charset="0"/>
                </a:rPr>
                <a:t> * Function: end</a:t>
              </a:r>
            </a:p>
            <a:p>
              <a:pPr lvl="0">
                <a:lnSpc>
                  <a:spcPct val="90000"/>
                </a:lnSpc>
                <a:defRPr/>
              </a:pPr>
              <a:r>
                <a:rPr lang="en-US" dirty="0">
                  <a:solidFill>
                    <a:srgbClr val="0000FF"/>
                  </a:solidFill>
                  <a:latin typeface="Courier New" charset="0"/>
                </a:rPr>
                <a:t> * Usage: Vector&lt;type&gt;::iterator = </a:t>
              </a:r>
              <a:r>
                <a:rPr lang="en-US" dirty="0" err="1">
                  <a:solidFill>
                    <a:srgbClr val="0000FF"/>
                  </a:solidFill>
                  <a:latin typeface="Courier New" charset="0"/>
                </a:rPr>
                <a:t>vec.end</a:t>
              </a:r>
              <a:r>
                <a:rPr lang="en-US" dirty="0">
                  <a:solidFill>
                    <a:srgbClr val="0000FF"/>
                  </a:solidFill>
                  <a:latin typeface="Courier New" charset="0"/>
                </a:rPr>
                <a:t>();</a:t>
              </a:r>
            </a:p>
            <a:p>
              <a:pPr lvl="0">
                <a:lnSpc>
                  <a:spcPct val="90000"/>
                </a:lnSpc>
                <a:defRPr/>
              </a:pPr>
              <a:r>
                <a:rPr lang="en-US" dirty="0">
                  <a:solidFill>
                    <a:srgbClr val="0000FF"/>
                  </a:solidFill>
                  <a:latin typeface="Courier New" charset="0"/>
                </a:rPr>
                <a:t> * ------------------------------------------</a:t>
              </a:r>
            </a:p>
            <a:p>
              <a:pPr lvl="0">
                <a:lnSpc>
                  <a:spcPct val="90000"/>
                </a:lnSpc>
                <a:defRPr/>
              </a:pPr>
              <a:r>
                <a:rPr lang="en-US" dirty="0">
                  <a:solidFill>
                    <a:srgbClr val="0000FF"/>
                  </a:solidFill>
                  <a:latin typeface="Courier New" charset="0"/>
                </a:rPr>
                <a:t> * Returns an iterator pointing just beyond the last element.</a:t>
              </a:r>
            </a:p>
            <a:p>
              <a:pPr lvl="0">
                <a:lnSpc>
                  <a:spcPct val="90000"/>
                </a:lnSpc>
                <a:defRPr/>
              </a:pPr>
              <a:r>
                <a:rPr lang="en-US" dirty="0">
                  <a:solidFill>
                    <a:srgbClr val="0000FF"/>
                  </a:solidFill>
                  <a:latin typeface="Courier New" charset="0"/>
                </a:rPr>
                <a:t> */</a:t>
              </a:r>
            </a:p>
            <a:p>
              <a:pPr lvl="0">
                <a:lnSpc>
                  <a:spcPct val="90000"/>
                </a:lnSpc>
                <a:defRPr/>
              </a:pPr>
              <a:endParaRPr lang="en-US" dirty="0">
                <a:solidFill>
                  <a:srgbClr val="000000"/>
                </a:solidFill>
                <a:latin typeface="Courier New" charset="0"/>
              </a:endParaRPr>
            </a:p>
            <a:p>
              <a:pPr lvl="0">
                <a:lnSpc>
                  <a:spcPct val="90000"/>
                </a:lnSpc>
                <a:defRPr/>
              </a:pPr>
              <a:r>
                <a:rPr lang="en-US" dirty="0">
                  <a:solidFill>
                    <a:srgbClr val="000000"/>
                  </a:solidFill>
                  <a:latin typeface="Courier New" charset="0"/>
                </a:rPr>
                <a:t>   iterator end() </a:t>
              </a:r>
              <a:r>
                <a:rPr lang="en-US" dirty="0" err="1">
                  <a:solidFill>
                    <a:srgbClr val="000000"/>
                  </a:solidFill>
                  <a:latin typeface="Courier New" charset="0"/>
                </a:rPr>
                <a:t>const</a:t>
              </a:r>
              <a:r>
                <a:rPr lang="en-US" dirty="0">
                  <a:solidFill>
                    <a:srgbClr val="000000"/>
                  </a:solidFill>
                  <a:latin typeface="Courier New" charset="0"/>
                </a:rPr>
                <a:t> {</a:t>
              </a:r>
            </a:p>
            <a:p>
              <a:pPr>
                <a:lnSpc>
                  <a:spcPct val="90000"/>
                </a:lnSpc>
                <a:defRPr/>
              </a:pPr>
              <a:r>
                <a:rPr lang="en-US" dirty="0">
                  <a:solidFill>
                    <a:srgbClr val="000000"/>
                  </a:solidFill>
                  <a:latin typeface="Courier New" charset="0"/>
                </a:rPr>
                <a:t>      return iterator(this, count);</a:t>
              </a:r>
              <a:r>
                <a:rPr lang="en-US" altLang="zh-CN" dirty="0">
                  <a:solidFill>
                    <a:srgbClr val="0000FF"/>
                  </a:solidFill>
                  <a:latin typeface="Courier New" charset="0"/>
                </a:rPr>
                <a:t> /* Calling the private constructor */</a:t>
              </a:r>
              <a:endParaRPr lang="en-US" dirty="0">
                <a:solidFill>
                  <a:srgbClr val="000000"/>
                </a:solidFill>
                <a:latin typeface="Courier New" charset="0"/>
              </a:endParaRPr>
            </a:p>
            <a:p>
              <a:pPr lvl="0">
                <a:lnSpc>
                  <a:spcPct val="90000"/>
                </a:lnSpc>
                <a:defRPr/>
              </a:pPr>
              <a:r>
                <a:rPr lang="en-US" dirty="0">
                  <a:solidFill>
                    <a:srgbClr val="000000"/>
                  </a:solidFill>
                  <a:latin typeface="Courier New" charset="0"/>
                </a:rPr>
                <a:t>   }</a:t>
              </a:r>
            </a:p>
            <a:p>
              <a:pPr lvl="0">
                <a:lnSpc>
                  <a:spcPct val="90000"/>
                </a:lnSpc>
                <a:defRPr/>
              </a:pPr>
              <a:endParaRPr lang="en-US" dirty="0">
                <a:solidFill>
                  <a:srgbClr val="000000"/>
                </a:solidFill>
                <a:latin typeface="Courier New" charset="0"/>
              </a:endParaRP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of the </a:t>
            </a:r>
            <a:r>
              <a:rPr lang="en-US" sz="3600" b="1" dirty="0">
                <a:solidFill>
                  <a:srgbClr val="FF0000"/>
                </a:solidFill>
                <a:latin typeface="Courier New" charset="0"/>
              </a:rPr>
              <a:t>Vector</a:t>
            </a:r>
            <a:r>
              <a:rPr lang="en-US" sz="4000" dirty="0">
                <a:solidFill>
                  <a:srgbClr val="FF0000"/>
                </a:solidFill>
              </a:rPr>
              <a:t> </a:t>
            </a:r>
            <a:r>
              <a:rPr lang="en-US" sz="4000" dirty="0" err="1">
                <a:solidFill>
                  <a:srgbClr val="FF0000"/>
                </a:solidFill>
              </a:rPr>
              <a:t>Iterator</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53156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Implementation of the </a:t>
            </a:r>
            <a:r>
              <a:rPr lang="en-US" altLang="zh-CN" sz="3600" b="1" dirty="0">
                <a:solidFill>
                  <a:srgbClr val="FF0000"/>
                </a:solidFill>
                <a:latin typeface="Courier New" charset="0"/>
              </a:rPr>
              <a:t>Vector</a:t>
            </a:r>
            <a:r>
              <a:rPr lang="en-US" altLang="zh-CN" sz="4000" dirty="0">
                <a:solidFill>
                  <a:srgbClr val="FF0000"/>
                </a:solidFill>
              </a:rPr>
              <a:t> Iterator</a:t>
            </a:r>
            <a:endParaRPr lang="en-US" dirty="0">
              <a:solidFill>
                <a:srgbClr val="FF0000"/>
              </a:solidFill>
            </a:endParaRPr>
          </a:p>
        </p:txBody>
      </p:sp>
      <p:sp>
        <p:nvSpPr>
          <p:cNvPr id="700419" name="Rectangle 3"/>
          <p:cNvSpPr>
            <a:spLocks noChangeArrowheads="1"/>
          </p:cNvSpPr>
          <p:nvPr/>
        </p:nvSpPr>
        <p:spPr bwMode="auto">
          <a:xfrm>
            <a:off x="482600" y="1155700"/>
            <a:ext cx="81280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defRPr/>
            </a:pPr>
            <a:r>
              <a:rPr lang="en-US" altLang="zh-CN" sz="2400" b="0" dirty="0">
                <a:solidFill>
                  <a:srgbClr val="000000"/>
                </a:solidFill>
              </a:rPr>
              <a:t>Iterators are considerably easier to implement for </a:t>
            </a:r>
            <a:r>
              <a:rPr lang="en-US" altLang="zh-CN" sz="2000" dirty="0">
                <a:solidFill>
                  <a:srgbClr val="000000"/>
                </a:solidFill>
                <a:latin typeface="Courier New" charset="0"/>
              </a:rPr>
              <a:t>Vector</a:t>
            </a:r>
            <a:r>
              <a:rPr lang="en-US" altLang="zh-CN" sz="2400" b="0" dirty="0">
                <a:solidFill>
                  <a:srgbClr val="000000"/>
                </a:solidFill>
              </a:rPr>
              <a:t> (and, e.g., </a:t>
            </a:r>
            <a:r>
              <a:rPr lang="en-US" altLang="zh-CN" sz="2000" dirty="0">
                <a:solidFill>
                  <a:srgbClr val="000000"/>
                </a:solidFill>
                <a:latin typeface="Courier New" charset="0"/>
              </a:rPr>
              <a:t>Grid</a:t>
            </a:r>
            <a:r>
              <a:rPr lang="en-US" altLang="zh-CN" sz="2400" b="0" dirty="0">
                <a:solidFill>
                  <a:srgbClr val="000000"/>
                </a:solidFill>
              </a:rPr>
              <a:t> and </a:t>
            </a:r>
            <a:r>
              <a:rPr lang="en-US" altLang="zh-CN" sz="2000" dirty="0" err="1">
                <a:solidFill>
                  <a:srgbClr val="000000"/>
                </a:solidFill>
                <a:latin typeface="Courier New" charset="0"/>
              </a:rPr>
              <a:t>HashMap</a:t>
            </a:r>
            <a:r>
              <a:rPr lang="en-US" altLang="zh-CN" sz="2400" b="0" dirty="0">
                <a:solidFill>
                  <a:srgbClr val="000000"/>
                </a:solidFill>
              </a:rPr>
              <a:t>) than they are for most of the other collection classes.</a:t>
            </a:r>
          </a:p>
          <a:p>
            <a:pPr marL="342900" lvl="0" indent="-342900">
              <a:lnSpc>
                <a:spcPct val="85000"/>
              </a:lnSpc>
              <a:spcAft>
                <a:spcPts val="600"/>
              </a:spcAft>
              <a:buFontTx/>
              <a:buChar char="•"/>
              <a:defRPr/>
            </a:pPr>
            <a:r>
              <a:rPr lang="en-US" sz="2400" b="0" dirty="0">
                <a:solidFill>
                  <a:srgbClr val="000000"/>
                </a:solidFill>
              </a:rPr>
              <a:t>Implementing </a:t>
            </a:r>
            <a:r>
              <a:rPr lang="en-US" sz="2000" dirty="0">
                <a:solidFill>
                  <a:srgbClr val="000000"/>
                </a:solidFill>
                <a:latin typeface="Courier New" charset="0"/>
              </a:rPr>
              <a:t>iterator</a:t>
            </a:r>
            <a:r>
              <a:rPr lang="en-US" sz="2400" b="0" dirty="0">
                <a:solidFill>
                  <a:srgbClr val="000000"/>
                </a:solidFill>
              </a:rPr>
              <a:t> for the </a:t>
            </a:r>
            <a:r>
              <a:rPr lang="en-US" sz="2000" dirty="0">
                <a:solidFill>
                  <a:srgbClr val="000000"/>
                </a:solidFill>
                <a:latin typeface="Courier New" charset="0"/>
              </a:rPr>
              <a:t>Vector</a:t>
            </a:r>
            <a:r>
              <a:rPr lang="en-US" sz="2400" b="0" dirty="0">
                <a:solidFill>
                  <a:srgbClr val="000000"/>
                </a:solidFill>
              </a:rPr>
              <a:t> class presents a relatively straightforward challenge, because the underlying structure of the vector is defined in terms of a simple dynamic array, and the only state information the iterator needs to maintain is the current index value, along with a pointer back to the </a:t>
            </a:r>
            <a:r>
              <a:rPr lang="en-US" sz="2000" dirty="0">
                <a:solidFill>
                  <a:srgbClr val="000000"/>
                </a:solidFill>
                <a:latin typeface="Courier New" charset="0"/>
              </a:rPr>
              <a:t>Vector</a:t>
            </a:r>
            <a:r>
              <a:rPr lang="en-US" sz="2400" b="0" dirty="0">
                <a:solidFill>
                  <a:srgbClr val="000000"/>
                </a:solidFill>
              </a:rPr>
              <a:t> object itself.</a:t>
            </a:r>
          </a:p>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Iterators for tree-structured classes like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Map</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turn out to be enormously tricky, mostly because the implementation has to translate the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recursive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structure of the data into an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iterative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form.</a:t>
            </a:r>
          </a:p>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As a general rule, it is wise to leave the implementation of iterators to experts, in much the same way as random number generators, hash functions, and sorting algorithms.</a:t>
            </a:r>
          </a:p>
        </p:txBody>
      </p:sp>
    </p:spTree>
    <p:extLst>
      <p:ext uri="{BB962C8B-B14F-4D97-AF65-F5344CB8AC3E}">
        <p14:creationId xmlns:p14="http://schemas.microsoft.com/office/powerpoint/2010/main" val="243547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0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Yet Another </a:t>
            </a:r>
            <a:r>
              <a:rPr lang="en-US" altLang="zh-CN" sz="4000" dirty="0" smtClean="0">
                <a:solidFill>
                  <a:srgbClr val="FF0000"/>
                </a:solidFill>
              </a:rPr>
              <a:t>Collection Iterating </a:t>
            </a:r>
            <a:r>
              <a:rPr lang="en-US" altLang="zh-CN" sz="4000" dirty="0">
                <a:solidFill>
                  <a:srgbClr val="FF0000"/>
                </a:solidFill>
              </a:rPr>
              <a:t>Strategy</a:t>
            </a:r>
            <a:endParaRPr lang="en-US" dirty="0">
              <a:solidFill>
                <a:srgbClr val="FF0000"/>
              </a:solidFill>
            </a:endParaRPr>
          </a:p>
        </p:txBody>
      </p:sp>
      <p:sp>
        <p:nvSpPr>
          <p:cNvPr id="700419" name="Rectangle 3"/>
          <p:cNvSpPr>
            <a:spLocks noChangeArrowheads="1"/>
          </p:cNvSpPr>
          <p:nvPr/>
        </p:nvSpPr>
        <p:spPr bwMode="auto">
          <a:xfrm>
            <a:off x="482600" y="1155700"/>
            <a:ext cx="81280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defRPr/>
            </a:pPr>
            <a:r>
              <a:rPr lang="en-US" altLang="zh-CN" sz="2400" b="0" dirty="0">
                <a:solidFill>
                  <a:srgbClr val="000000"/>
                </a:solidFill>
              </a:rPr>
              <a:t>A different model for applying an operation to every element in a collection is to allow clients to apply a function to each element of the collection in turn.</a:t>
            </a:r>
          </a:p>
          <a:p>
            <a:pPr marL="342900" indent="-342900">
              <a:lnSpc>
                <a:spcPct val="85000"/>
              </a:lnSpc>
              <a:spcAft>
                <a:spcPts val="1200"/>
              </a:spcAft>
              <a:buFontTx/>
              <a:buChar char="•"/>
              <a:defRPr/>
            </a:pPr>
            <a:r>
              <a:rPr lang="en-US" sz="2400" b="0" dirty="0">
                <a:solidFill>
                  <a:srgbClr val="000000"/>
                </a:solidFill>
              </a:rPr>
              <a:t>Functions that allow you to call a function on every element in a collection are called </a:t>
            </a:r>
            <a:r>
              <a:rPr lang="en-US" sz="2400" i="1" dirty="0">
                <a:solidFill>
                  <a:srgbClr val="FF0000"/>
                </a:solidFill>
              </a:rPr>
              <a:t>mapping functions</a:t>
            </a:r>
            <a:r>
              <a:rPr lang="en-US" sz="2400" b="0" dirty="0">
                <a:solidFill>
                  <a:srgbClr val="000000"/>
                </a:solidFill>
              </a:rPr>
              <a:t>.</a:t>
            </a:r>
          </a:p>
          <a:p>
            <a:pPr marL="342900" indent="-342900">
              <a:lnSpc>
                <a:spcPct val="85000"/>
              </a:lnSpc>
              <a:spcAft>
                <a:spcPts val="1200"/>
              </a:spcAft>
              <a:buFontTx/>
              <a:buChar char="•"/>
              <a:defRPr/>
            </a:pPr>
            <a:r>
              <a:rPr lang="en-US" sz="2400" b="0" dirty="0">
                <a:solidFill>
                  <a:srgbClr val="000000"/>
                </a:solidFill>
              </a:rPr>
              <a:t>Mapping functions are less convenient than iterators and are consequently used less often.  They are, however, easier to implement.</a:t>
            </a:r>
          </a:p>
          <a:p>
            <a:pPr marL="342900" indent="-342900">
              <a:lnSpc>
                <a:spcPct val="85000"/>
              </a:lnSpc>
              <a:spcAft>
                <a:spcPts val="1200"/>
              </a:spcAft>
              <a:buFontTx/>
              <a:buChar char="•"/>
              <a:defRPr/>
            </a:pPr>
            <a:r>
              <a:rPr lang="en-US" sz="2400" b="0" dirty="0">
                <a:solidFill>
                  <a:srgbClr val="000000"/>
                </a:solidFill>
              </a:rPr>
              <a:t>Mapping functions, moreover, are increasingly important to computer science, particularly with the development of massively parallel applications (e.g., </a:t>
            </a:r>
            <a:r>
              <a:rPr lang="en-US" altLang="zh-CN" sz="2400" b="0" dirty="0">
                <a:solidFill>
                  <a:srgbClr val="000000"/>
                </a:solidFill>
              </a:rPr>
              <a:t>MapReduce)</a:t>
            </a:r>
            <a:r>
              <a:rPr lang="en-US" sz="2400" b="0" dirty="0">
                <a:solidFill>
                  <a:srgbClr val="000000"/>
                </a:solidFill>
              </a:rPr>
              <a:t>.</a:t>
            </a:r>
          </a:p>
          <a:p>
            <a:pPr marL="342900" indent="-342900">
              <a:lnSpc>
                <a:spcPct val="85000"/>
              </a:lnSpc>
              <a:spcAft>
                <a:spcPts val="1200"/>
              </a:spcAft>
              <a:buFontTx/>
              <a:buChar char="•"/>
              <a:defRPr/>
            </a:pPr>
            <a:r>
              <a:rPr lang="en-US" sz="2400" b="0" dirty="0">
                <a:solidFill>
                  <a:srgbClr val="000000"/>
                </a:solidFill>
              </a:rPr>
              <a:t>Before introducing the mapping functions, however, it helps to introduce a more general programming concept that is also integral to the design of the STL, which is the ability to use functions as part of the data structure.</a:t>
            </a:r>
          </a:p>
          <a:p>
            <a:pPr marL="342900" indent="-342900">
              <a:lnSpc>
                <a:spcPct val="85000"/>
              </a:lnSpc>
              <a:spcAft>
                <a:spcPts val="600"/>
              </a:spcAft>
              <a:buFontTx/>
              <a:buChar char="•"/>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405101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0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04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von Neumann Architecture</a:t>
            </a:r>
            <a:endParaRPr lang="en-US">
              <a:solidFill>
                <a:srgbClr val="FF0000"/>
              </a:solidFill>
            </a:endParaRPr>
          </a:p>
        </p:txBody>
      </p:sp>
      <p:sp>
        <p:nvSpPr>
          <p:cNvPr id="747523" name="Rectangle 3"/>
          <p:cNvSpPr>
            <a:spLocks noChangeArrowheads="1"/>
          </p:cNvSpPr>
          <p:nvPr/>
        </p:nvSpPr>
        <p:spPr bwMode="auto">
          <a:xfrm>
            <a:off x="482600" y="1155700"/>
            <a:ext cx="4748213"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One of the foundational ideas of modern computing—traditionally attributed to John von Neumann although others can make valid claims to the idea—is that </a:t>
            </a:r>
            <a:r>
              <a:rPr lang="en-US" sz="2400" b="0" dirty="0">
                <a:solidFill>
                  <a:srgbClr val="FF0000"/>
                </a:solidFill>
              </a:rPr>
              <a:t>code is stored in the same memory as data</a:t>
            </a:r>
            <a:r>
              <a:rPr lang="en-US" sz="2400" b="0" dirty="0">
                <a:solidFill>
                  <a:srgbClr val="000000"/>
                </a:solidFill>
              </a:rPr>
              <a:t>.  This concept is called the </a:t>
            </a:r>
            <a:r>
              <a:rPr lang="en-US" sz="2400" i="1" dirty="0">
                <a:solidFill>
                  <a:srgbClr val="FF0000"/>
                </a:solidFill>
              </a:rPr>
              <a:t>stored programming model</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If you go on to take the Computer Organization course, you will learn more about how code is represented inside the computer.  For now, the important idea is that the code for every C++ function is stored somewhere in memory and therefore has an address.</a:t>
            </a:r>
          </a:p>
        </p:txBody>
      </p:sp>
      <p:sp>
        <p:nvSpPr>
          <p:cNvPr id="747613" name="Rectangle 93"/>
          <p:cNvSpPr>
            <a:spLocks noChangeArrowheads="1"/>
          </p:cNvSpPr>
          <p:nvPr/>
        </p:nvSpPr>
        <p:spPr bwMode="auto">
          <a:xfrm>
            <a:off x="7543800" y="1916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4" name="Rectangle 94"/>
          <p:cNvSpPr>
            <a:spLocks noChangeArrowheads="1"/>
          </p:cNvSpPr>
          <p:nvPr/>
        </p:nvSpPr>
        <p:spPr bwMode="auto">
          <a:xfrm>
            <a:off x="7543800" y="21066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5" name="Rectangle 95"/>
          <p:cNvSpPr>
            <a:spLocks noChangeArrowheads="1"/>
          </p:cNvSpPr>
          <p:nvPr/>
        </p:nvSpPr>
        <p:spPr bwMode="auto">
          <a:xfrm>
            <a:off x="7543800" y="2297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6" name="Rectangle 96"/>
          <p:cNvSpPr>
            <a:spLocks noChangeArrowheads="1"/>
          </p:cNvSpPr>
          <p:nvPr/>
        </p:nvSpPr>
        <p:spPr bwMode="auto">
          <a:xfrm>
            <a:off x="7543800" y="24876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7" name="Rectangle 97"/>
          <p:cNvSpPr>
            <a:spLocks noChangeArrowheads="1"/>
          </p:cNvSpPr>
          <p:nvPr/>
        </p:nvSpPr>
        <p:spPr bwMode="auto">
          <a:xfrm>
            <a:off x="7543800" y="2678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8" name="Rectangle 98"/>
          <p:cNvSpPr>
            <a:spLocks noChangeArrowheads="1"/>
          </p:cNvSpPr>
          <p:nvPr/>
        </p:nvSpPr>
        <p:spPr bwMode="auto">
          <a:xfrm>
            <a:off x="7543800" y="28686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9" name="Rectangle 99"/>
          <p:cNvSpPr>
            <a:spLocks noChangeArrowheads="1"/>
          </p:cNvSpPr>
          <p:nvPr/>
        </p:nvSpPr>
        <p:spPr bwMode="auto">
          <a:xfrm>
            <a:off x="7543800" y="3059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grpSp>
        <p:nvGrpSpPr>
          <p:cNvPr id="2" name="Group 176"/>
          <p:cNvGrpSpPr>
            <a:grpSpLocks/>
          </p:cNvGrpSpPr>
          <p:nvPr/>
        </p:nvGrpSpPr>
        <p:grpSpPr bwMode="auto">
          <a:xfrm>
            <a:off x="7543800" y="1143000"/>
            <a:ext cx="1533525" cy="5105400"/>
            <a:chOff x="4752" y="720"/>
            <a:chExt cx="966" cy="3216"/>
          </a:xfrm>
        </p:grpSpPr>
        <p:sp>
          <p:nvSpPr>
            <p:cNvPr id="747609" name="Rectangle 89"/>
            <p:cNvSpPr>
              <a:spLocks noChangeArrowheads="1"/>
            </p:cNvSpPr>
            <p:nvPr/>
          </p:nvSpPr>
          <p:spPr bwMode="auto">
            <a:xfrm>
              <a:off x="4752" y="72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0" name="Rectangle 90"/>
            <p:cNvSpPr>
              <a:spLocks noChangeArrowheads="1"/>
            </p:cNvSpPr>
            <p:nvPr/>
          </p:nvSpPr>
          <p:spPr bwMode="auto">
            <a:xfrm>
              <a:off x="4752" y="84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1" name="Rectangle 91"/>
            <p:cNvSpPr>
              <a:spLocks noChangeArrowheads="1"/>
            </p:cNvSpPr>
            <p:nvPr/>
          </p:nvSpPr>
          <p:spPr bwMode="auto">
            <a:xfrm>
              <a:off x="4752" y="96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2" name="Rectangle 92"/>
            <p:cNvSpPr>
              <a:spLocks noChangeArrowheads="1"/>
            </p:cNvSpPr>
            <p:nvPr/>
          </p:nvSpPr>
          <p:spPr bwMode="auto">
            <a:xfrm>
              <a:off x="4752" y="108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0" name="Rectangle 100"/>
            <p:cNvSpPr>
              <a:spLocks noChangeArrowheads="1"/>
            </p:cNvSpPr>
            <p:nvPr/>
          </p:nvSpPr>
          <p:spPr bwMode="auto">
            <a:xfrm>
              <a:off x="4752" y="2047"/>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1" name="Rectangle 101"/>
            <p:cNvSpPr>
              <a:spLocks noChangeArrowheads="1"/>
            </p:cNvSpPr>
            <p:nvPr/>
          </p:nvSpPr>
          <p:spPr bwMode="auto">
            <a:xfrm>
              <a:off x="4752" y="246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2" name="Rectangle 102"/>
            <p:cNvSpPr>
              <a:spLocks noChangeArrowheads="1"/>
            </p:cNvSpPr>
            <p:nvPr/>
          </p:nvSpPr>
          <p:spPr bwMode="auto">
            <a:xfrm>
              <a:off x="4752" y="258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3" name="Rectangle 103"/>
            <p:cNvSpPr>
              <a:spLocks noChangeArrowheads="1"/>
            </p:cNvSpPr>
            <p:nvPr/>
          </p:nvSpPr>
          <p:spPr bwMode="auto">
            <a:xfrm>
              <a:off x="4752" y="270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4" name="Rectangle 104"/>
            <p:cNvSpPr>
              <a:spLocks noChangeArrowheads="1"/>
            </p:cNvSpPr>
            <p:nvPr/>
          </p:nvSpPr>
          <p:spPr bwMode="auto">
            <a:xfrm>
              <a:off x="4752" y="282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5" name="Rectangle 105"/>
            <p:cNvSpPr>
              <a:spLocks noChangeArrowheads="1"/>
            </p:cNvSpPr>
            <p:nvPr/>
          </p:nvSpPr>
          <p:spPr bwMode="auto">
            <a:xfrm>
              <a:off x="4752" y="294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6" name="Rectangle 106"/>
            <p:cNvSpPr>
              <a:spLocks noChangeArrowheads="1"/>
            </p:cNvSpPr>
            <p:nvPr/>
          </p:nvSpPr>
          <p:spPr bwMode="auto">
            <a:xfrm>
              <a:off x="4752" y="306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7" name="Rectangle 107"/>
            <p:cNvSpPr>
              <a:spLocks noChangeArrowheads="1"/>
            </p:cNvSpPr>
            <p:nvPr/>
          </p:nvSpPr>
          <p:spPr bwMode="auto">
            <a:xfrm>
              <a:off x="4752" y="318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8" name="Rectangle 108"/>
            <p:cNvSpPr>
              <a:spLocks noChangeArrowheads="1"/>
            </p:cNvSpPr>
            <p:nvPr/>
          </p:nvSpPr>
          <p:spPr bwMode="auto">
            <a:xfrm>
              <a:off x="4752" y="330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9" name="Rectangle 109"/>
            <p:cNvSpPr>
              <a:spLocks noChangeArrowheads="1"/>
            </p:cNvSpPr>
            <p:nvPr/>
          </p:nvSpPr>
          <p:spPr bwMode="auto">
            <a:xfrm>
              <a:off x="4752" y="342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0" name="Rectangle 110"/>
            <p:cNvSpPr>
              <a:spLocks noChangeArrowheads="1"/>
            </p:cNvSpPr>
            <p:nvPr/>
          </p:nvSpPr>
          <p:spPr bwMode="auto">
            <a:xfrm>
              <a:off x="4752" y="354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1" name="Rectangle 111"/>
            <p:cNvSpPr>
              <a:spLocks noChangeArrowheads="1"/>
            </p:cNvSpPr>
            <p:nvPr/>
          </p:nvSpPr>
          <p:spPr bwMode="auto">
            <a:xfrm>
              <a:off x="4752" y="366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2" name="Rectangle 112"/>
            <p:cNvSpPr>
              <a:spLocks noChangeArrowheads="1"/>
            </p:cNvSpPr>
            <p:nvPr/>
          </p:nvSpPr>
          <p:spPr bwMode="auto">
            <a:xfrm>
              <a:off x="4752" y="3789"/>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grpSp>
          <p:nvGrpSpPr>
            <p:cNvPr id="3" name="Group 140"/>
            <p:cNvGrpSpPr>
              <a:grpSpLocks/>
            </p:cNvGrpSpPr>
            <p:nvPr/>
          </p:nvGrpSpPr>
          <p:grpSpPr bwMode="auto">
            <a:xfrm>
              <a:off x="5344" y="720"/>
              <a:ext cx="374" cy="3216"/>
              <a:chOff x="4144" y="697"/>
              <a:chExt cx="374" cy="3216"/>
            </a:xfrm>
          </p:grpSpPr>
          <p:sp>
            <p:nvSpPr>
              <p:cNvPr id="747661" name="Rectangle 141"/>
              <p:cNvSpPr>
                <a:spLocks noChangeArrowheads="1"/>
              </p:cNvSpPr>
              <p:nvPr/>
            </p:nvSpPr>
            <p:spPr bwMode="auto">
              <a:xfrm>
                <a:off x="4144" y="69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0000</a:t>
                </a:r>
              </a:p>
            </p:txBody>
          </p:sp>
          <p:sp>
            <p:nvSpPr>
              <p:cNvPr id="747662" name="Rectangle 142"/>
              <p:cNvSpPr>
                <a:spLocks noChangeArrowheads="1"/>
              </p:cNvSpPr>
              <p:nvPr/>
            </p:nvSpPr>
            <p:spPr bwMode="auto">
              <a:xfrm>
                <a:off x="4144" y="81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0004</a:t>
                </a:r>
              </a:p>
            </p:txBody>
          </p:sp>
          <p:sp>
            <p:nvSpPr>
              <p:cNvPr id="747663" name="Rectangle 143"/>
              <p:cNvSpPr>
                <a:spLocks noChangeArrowheads="1"/>
              </p:cNvSpPr>
              <p:nvPr/>
            </p:nvSpPr>
            <p:spPr bwMode="auto">
              <a:xfrm>
                <a:off x="4144" y="93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0008</a:t>
                </a:r>
              </a:p>
            </p:txBody>
          </p:sp>
          <p:sp>
            <p:nvSpPr>
              <p:cNvPr id="747664" name="Rectangle 144"/>
              <p:cNvSpPr>
                <a:spLocks noChangeArrowheads="1"/>
              </p:cNvSpPr>
              <p:nvPr/>
            </p:nvSpPr>
            <p:spPr bwMode="auto">
              <a:xfrm>
                <a:off x="4144" y="105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000C</a:t>
                </a:r>
              </a:p>
            </p:txBody>
          </p:sp>
          <p:sp>
            <p:nvSpPr>
              <p:cNvPr id="747665" name="Rectangle 145"/>
              <p:cNvSpPr>
                <a:spLocks noChangeArrowheads="1"/>
              </p:cNvSpPr>
              <p:nvPr/>
            </p:nvSpPr>
            <p:spPr bwMode="auto">
              <a:xfrm>
                <a:off x="4144" y="117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0010</a:t>
                </a:r>
              </a:p>
            </p:txBody>
          </p:sp>
          <p:sp>
            <p:nvSpPr>
              <p:cNvPr id="747666" name="Rectangle 146"/>
              <p:cNvSpPr>
                <a:spLocks noChangeArrowheads="1"/>
              </p:cNvSpPr>
              <p:nvPr/>
            </p:nvSpPr>
            <p:spPr bwMode="auto">
              <a:xfrm>
                <a:off x="4144" y="129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0014</a:t>
                </a:r>
              </a:p>
            </p:txBody>
          </p:sp>
          <p:sp>
            <p:nvSpPr>
              <p:cNvPr id="747667" name="Rectangle 147"/>
              <p:cNvSpPr>
                <a:spLocks noChangeArrowheads="1"/>
              </p:cNvSpPr>
              <p:nvPr/>
            </p:nvSpPr>
            <p:spPr bwMode="auto">
              <a:xfrm>
                <a:off x="4144" y="141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0018</a:t>
                </a:r>
              </a:p>
            </p:txBody>
          </p:sp>
          <p:sp>
            <p:nvSpPr>
              <p:cNvPr id="747668" name="Rectangle 148"/>
              <p:cNvSpPr>
                <a:spLocks noChangeArrowheads="1"/>
              </p:cNvSpPr>
              <p:nvPr/>
            </p:nvSpPr>
            <p:spPr bwMode="auto">
              <a:xfrm>
                <a:off x="4144" y="153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001C</a:t>
                </a:r>
              </a:p>
            </p:txBody>
          </p:sp>
          <p:sp>
            <p:nvSpPr>
              <p:cNvPr id="747669" name="Rectangle 149"/>
              <p:cNvSpPr>
                <a:spLocks noChangeArrowheads="1"/>
              </p:cNvSpPr>
              <p:nvPr/>
            </p:nvSpPr>
            <p:spPr bwMode="auto">
              <a:xfrm>
                <a:off x="4144" y="165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0020</a:t>
                </a:r>
              </a:p>
            </p:txBody>
          </p:sp>
          <p:sp>
            <p:nvSpPr>
              <p:cNvPr id="747670" name="Rectangle 150"/>
              <p:cNvSpPr>
                <a:spLocks noChangeArrowheads="1"/>
              </p:cNvSpPr>
              <p:nvPr/>
            </p:nvSpPr>
            <p:spPr bwMode="auto">
              <a:xfrm>
                <a:off x="4144" y="177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0024</a:t>
                </a:r>
              </a:p>
            </p:txBody>
          </p:sp>
          <p:sp>
            <p:nvSpPr>
              <p:cNvPr id="747671" name="Rectangle 151"/>
              <p:cNvSpPr>
                <a:spLocks noChangeArrowheads="1"/>
              </p:cNvSpPr>
              <p:nvPr/>
            </p:nvSpPr>
            <p:spPr bwMode="auto">
              <a:xfrm>
                <a:off x="4144" y="189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0028</a:t>
                </a:r>
              </a:p>
            </p:txBody>
          </p:sp>
          <p:sp>
            <p:nvSpPr>
              <p:cNvPr id="747672" name="Rectangle 152"/>
              <p:cNvSpPr>
                <a:spLocks noChangeArrowheads="1"/>
              </p:cNvSpPr>
              <p:nvPr/>
            </p:nvSpPr>
            <p:spPr bwMode="auto">
              <a:xfrm>
                <a:off x="4144" y="2017"/>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002C</a:t>
                </a:r>
              </a:p>
            </p:txBody>
          </p:sp>
          <p:sp>
            <p:nvSpPr>
              <p:cNvPr id="747673" name="Rectangle 153"/>
              <p:cNvSpPr>
                <a:spLocks noChangeArrowheads="1"/>
              </p:cNvSpPr>
              <p:nvPr/>
            </p:nvSpPr>
            <p:spPr bwMode="auto">
              <a:xfrm>
                <a:off x="4144" y="243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FFD0</a:t>
                </a:r>
              </a:p>
            </p:txBody>
          </p:sp>
          <p:sp>
            <p:nvSpPr>
              <p:cNvPr id="747674" name="Rectangle 154"/>
              <p:cNvSpPr>
                <a:spLocks noChangeArrowheads="1"/>
              </p:cNvSpPr>
              <p:nvPr/>
            </p:nvSpPr>
            <p:spPr bwMode="auto">
              <a:xfrm>
                <a:off x="4144" y="255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FFD4</a:t>
                </a:r>
              </a:p>
            </p:txBody>
          </p:sp>
          <p:sp>
            <p:nvSpPr>
              <p:cNvPr id="747675" name="Rectangle 155"/>
              <p:cNvSpPr>
                <a:spLocks noChangeArrowheads="1"/>
              </p:cNvSpPr>
              <p:nvPr/>
            </p:nvSpPr>
            <p:spPr bwMode="auto">
              <a:xfrm>
                <a:off x="4144" y="267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FFD8</a:t>
                </a:r>
              </a:p>
            </p:txBody>
          </p:sp>
          <p:sp>
            <p:nvSpPr>
              <p:cNvPr id="747676" name="Rectangle 156"/>
              <p:cNvSpPr>
                <a:spLocks noChangeArrowheads="1"/>
              </p:cNvSpPr>
              <p:nvPr/>
            </p:nvSpPr>
            <p:spPr bwMode="auto">
              <a:xfrm>
                <a:off x="4144" y="2799"/>
                <a:ext cx="371"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FFDC</a:t>
                </a:r>
              </a:p>
            </p:txBody>
          </p:sp>
          <p:sp>
            <p:nvSpPr>
              <p:cNvPr id="747677" name="Rectangle 157"/>
              <p:cNvSpPr>
                <a:spLocks noChangeArrowheads="1"/>
              </p:cNvSpPr>
              <p:nvPr/>
            </p:nvSpPr>
            <p:spPr bwMode="auto">
              <a:xfrm>
                <a:off x="4144" y="291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FFE0</a:t>
                </a:r>
              </a:p>
            </p:txBody>
          </p:sp>
          <p:sp>
            <p:nvSpPr>
              <p:cNvPr id="747678" name="Rectangle 158"/>
              <p:cNvSpPr>
                <a:spLocks noChangeArrowheads="1"/>
              </p:cNvSpPr>
              <p:nvPr/>
            </p:nvSpPr>
            <p:spPr bwMode="auto">
              <a:xfrm>
                <a:off x="4144" y="303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FFE4</a:t>
                </a:r>
              </a:p>
            </p:txBody>
          </p:sp>
          <p:sp>
            <p:nvSpPr>
              <p:cNvPr id="747679" name="Rectangle 159"/>
              <p:cNvSpPr>
                <a:spLocks noChangeArrowheads="1"/>
              </p:cNvSpPr>
              <p:nvPr/>
            </p:nvSpPr>
            <p:spPr bwMode="auto">
              <a:xfrm>
                <a:off x="4144" y="315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FFE8</a:t>
                </a:r>
              </a:p>
            </p:txBody>
          </p:sp>
          <p:sp>
            <p:nvSpPr>
              <p:cNvPr id="747680" name="Rectangle 160"/>
              <p:cNvSpPr>
                <a:spLocks noChangeArrowheads="1"/>
              </p:cNvSpPr>
              <p:nvPr/>
            </p:nvSpPr>
            <p:spPr bwMode="auto">
              <a:xfrm>
                <a:off x="4144" y="3279"/>
                <a:ext cx="374"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FFEC</a:t>
                </a:r>
              </a:p>
            </p:txBody>
          </p:sp>
          <p:sp>
            <p:nvSpPr>
              <p:cNvPr id="747681" name="Rectangle 161"/>
              <p:cNvSpPr>
                <a:spLocks noChangeArrowheads="1"/>
              </p:cNvSpPr>
              <p:nvPr/>
            </p:nvSpPr>
            <p:spPr bwMode="auto">
              <a:xfrm>
                <a:off x="4144" y="339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FFF0</a:t>
                </a:r>
              </a:p>
            </p:txBody>
          </p:sp>
          <p:sp>
            <p:nvSpPr>
              <p:cNvPr id="747682" name="Rectangle 162"/>
              <p:cNvSpPr>
                <a:spLocks noChangeArrowheads="1"/>
              </p:cNvSpPr>
              <p:nvPr/>
            </p:nvSpPr>
            <p:spPr bwMode="auto">
              <a:xfrm>
                <a:off x="4144" y="351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FFF4</a:t>
                </a:r>
              </a:p>
            </p:txBody>
          </p:sp>
          <p:sp>
            <p:nvSpPr>
              <p:cNvPr id="747683" name="Rectangle 163"/>
              <p:cNvSpPr>
                <a:spLocks noChangeArrowheads="1"/>
              </p:cNvSpPr>
              <p:nvPr/>
            </p:nvSpPr>
            <p:spPr bwMode="auto">
              <a:xfrm>
                <a:off x="4144" y="363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FFF8</a:t>
                </a:r>
              </a:p>
            </p:txBody>
          </p:sp>
          <p:sp>
            <p:nvSpPr>
              <p:cNvPr id="747684" name="Rectangle 164"/>
              <p:cNvSpPr>
                <a:spLocks noChangeArrowheads="1"/>
              </p:cNvSpPr>
              <p:nvPr/>
            </p:nvSpPr>
            <p:spPr bwMode="auto">
              <a:xfrm>
                <a:off x="4144" y="3759"/>
                <a:ext cx="368" cy="154"/>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FFFC</a:t>
                </a:r>
              </a:p>
            </p:txBody>
          </p:sp>
        </p:grpSp>
        <p:sp>
          <p:nvSpPr>
            <p:cNvPr id="747689" name="Text Box 169"/>
            <p:cNvSpPr txBox="1">
              <a:spLocks noChangeArrowheads="1"/>
            </p:cNvSpPr>
            <p:nvPr/>
          </p:nvSpPr>
          <p:spPr bwMode="auto">
            <a:xfrm>
              <a:off x="4752" y="2118"/>
              <a:ext cx="624" cy="352"/>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200">
                  <a:solidFill>
                    <a:srgbClr val="000000"/>
                  </a:solidFill>
                </a:rPr>
                <a:t>.</a:t>
              </a:r>
            </a:p>
            <a:p>
              <a:pPr algn="ctr">
                <a:lnSpc>
                  <a:spcPct val="85000"/>
                </a:lnSpc>
              </a:pPr>
              <a:r>
                <a:rPr lang="en-US" sz="1200">
                  <a:solidFill>
                    <a:srgbClr val="000000"/>
                  </a:solidFill>
                </a:rPr>
                <a:t>.</a:t>
              </a:r>
            </a:p>
            <a:p>
              <a:pPr algn="ctr">
                <a:lnSpc>
                  <a:spcPct val="85000"/>
                </a:lnSpc>
              </a:pPr>
              <a:r>
                <a:rPr lang="en-US" sz="1200">
                  <a:solidFill>
                    <a:srgbClr val="000000"/>
                  </a:solidFill>
                </a:rPr>
                <a:t>.</a:t>
              </a:r>
            </a:p>
          </p:txBody>
        </p:sp>
      </p:grpSp>
      <p:grpSp>
        <p:nvGrpSpPr>
          <p:cNvPr id="4" name="Group 174"/>
          <p:cNvGrpSpPr>
            <a:grpSpLocks/>
          </p:cNvGrpSpPr>
          <p:nvPr/>
        </p:nvGrpSpPr>
        <p:grpSpPr bwMode="auto">
          <a:xfrm>
            <a:off x="5562600" y="1557338"/>
            <a:ext cx="1905000" cy="1033462"/>
            <a:chOff x="3504" y="981"/>
            <a:chExt cx="1200" cy="651"/>
          </a:xfrm>
        </p:grpSpPr>
        <p:sp>
          <p:nvSpPr>
            <p:cNvPr id="747690" name="Text Box 170"/>
            <p:cNvSpPr txBox="1">
              <a:spLocks noChangeArrowheads="1"/>
            </p:cNvSpPr>
            <p:nvPr/>
          </p:nvSpPr>
          <p:spPr bwMode="auto">
            <a:xfrm>
              <a:off x="3504" y="999"/>
              <a:ext cx="1153" cy="633"/>
            </a:xfrm>
            <a:prstGeom prst="rect">
              <a:avLst/>
            </a:prstGeom>
            <a:noFill/>
            <a:ln w="9525">
              <a:noFill/>
              <a:miter lim="800000"/>
              <a:headEnd/>
              <a:tailEnd/>
            </a:ln>
            <a:effectLst/>
          </p:spPr>
          <p:txBody>
            <a:bodyPr wrap="none">
              <a:prstTxWarp prst="textNoShape">
                <a:avLst/>
              </a:prstTxWarp>
              <a:spAutoFit/>
            </a:bodyPr>
            <a:lstStyle/>
            <a:p>
              <a:r>
                <a:rPr lang="en-US" sz="1200">
                  <a:solidFill>
                    <a:srgbClr val="000000"/>
                  </a:solidFill>
                  <a:latin typeface="Courier New" charset="0"/>
                </a:rPr>
                <a:t>int main() {</a:t>
              </a:r>
            </a:p>
            <a:p>
              <a:r>
                <a:rPr lang="en-US" sz="1200">
                  <a:solidFill>
                    <a:srgbClr val="000000"/>
                  </a:solidFill>
                  <a:latin typeface="Courier New" charset="0"/>
                </a:rPr>
                <a:t>  cout &lt;&lt; "hello";</a:t>
              </a:r>
            </a:p>
            <a:p>
              <a:r>
                <a:rPr lang="en-US" sz="1200">
                  <a:solidFill>
                    <a:srgbClr val="000000"/>
                  </a:solidFill>
                  <a:latin typeface="Courier New" charset="0"/>
                </a:rPr>
                <a:t>  cout &lt;&lt; endl;</a:t>
              </a:r>
            </a:p>
            <a:p>
              <a:r>
                <a:rPr lang="en-US" sz="1200">
                  <a:solidFill>
                    <a:srgbClr val="000000"/>
                  </a:solidFill>
                  <a:latin typeface="Courier New" charset="0"/>
                </a:rPr>
                <a:t>  return 0;</a:t>
              </a:r>
            </a:p>
            <a:p>
              <a:r>
                <a:rPr lang="en-US" sz="1200">
                  <a:solidFill>
                    <a:srgbClr val="000000"/>
                  </a:solidFill>
                  <a:latin typeface="Courier New" charset="0"/>
                </a:rPr>
                <a:t>}</a:t>
              </a:r>
            </a:p>
          </p:txBody>
        </p:sp>
        <p:sp>
          <p:nvSpPr>
            <p:cNvPr id="747691" name="AutoShape 171"/>
            <p:cNvSpPr>
              <a:spLocks/>
            </p:cNvSpPr>
            <p:nvPr/>
          </p:nvSpPr>
          <p:spPr bwMode="auto">
            <a:xfrm>
              <a:off x="4590" y="981"/>
              <a:ext cx="114" cy="584"/>
            </a:xfrm>
            <a:prstGeom prst="rightBrace">
              <a:avLst>
                <a:gd name="adj1" fmla="val 42690"/>
                <a:gd name="adj2" fmla="val 50000"/>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latin typeface="Courier New" charset="0"/>
              </a:endParaRPr>
            </a:p>
          </p:txBody>
        </p:sp>
      </p:grpSp>
      <p:grpSp>
        <p:nvGrpSpPr>
          <p:cNvPr id="5" name="Group 177"/>
          <p:cNvGrpSpPr>
            <a:grpSpLocks/>
          </p:cNvGrpSpPr>
          <p:nvPr/>
        </p:nvGrpSpPr>
        <p:grpSpPr bwMode="auto">
          <a:xfrm>
            <a:off x="5357813" y="914400"/>
            <a:ext cx="3786187" cy="5641975"/>
            <a:chOff x="3375" y="576"/>
            <a:chExt cx="2385" cy="3554"/>
          </a:xfrm>
        </p:grpSpPr>
        <p:sp>
          <p:nvSpPr>
            <p:cNvPr id="747698" name="Rectangle 178"/>
            <p:cNvSpPr>
              <a:spLocks noChangeArrowheads="1"/>
            </p:cNvSpPr>
            <p:nvPr/>
          </p:nvSpPr>
          <p:spPr bwMode="auto">
            <a:xfrm>
              <a:off x="3375" y="576"/>
              <a:ext cx="2385" cy="3554"/>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sz="1200">
                <a:solidFill>
                  <a:srgbClr val="000000"/>
                </a:solidFill>
                <a:latin typeface="Courier New" charset="0"/>
              </a:endParaRPr>
            </a:p>
          </p:txBody>
        </p:sp>
        <p:pic>
          <p:nvPicPr>
            <p:cNvPr id="747699" name="Picture 179" descr="VonNeumann+Oppenheimer"/>
            <p:cNvPicPr>
              <a:picLocks noChangeAspect="1" noChangeArrowheads="1"/>
            </p:cNvPicPr>
            <p:nvPr/>
          </p:nvPicPr>
          <p:blipFill>
            <a:blip r:embed="rId3"/>
            <a:srcRect l="896" t="3076" r="3583" b="769"/>
            <a:stretch>
              <a:fillRect/>
            </a:stretch>
          </p:blipFill>
          <p:spPr bwMode="auto">
            <a:xfrm>
              <a:off x="3403" y="753"/>
              <a:ext cx="2046" cy="2399"/>
            </a:xfrm>
            <a:prstGeom prst="rect">
              <a:avLst/>
            </a:prstGeom>
            <a:noFill/>
            <a:ln w="9525">
              <a:solidFill>
                <a:schemeClr val="tx1"/>
              </a:solidFill>
              <a:miter lim="800000"/>
              <a:headEnd/>
              <a:tailEnd/>
            </a:ln>
          </p:spPr>
        </p:pic>
        <p:sp>
          <p:nvSpPr>
            <p:cNvPr id="747700" name="Text Box 180"/>
            <p:cNvSpPr txBox="1">
              <a:spLocks noChangeArrowheads="1"/>
            </p:cNvSpPr>
            <p:nvPr/>
          </p:nvSpPr>
          <p:spPr bwMode="auto">
            <a:xfrm>
              <a:off x="3400" y="3168"/>
              <a:ext cx="2064" cy="18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300" b="0">
                  <a:solidFill>
                    <a:srgbClr val="000000"/>
                  </a:solidFill>
                  <a:latin typeface="Helvetica Neue Bold Condensed" charset="0"/>
                </a:rPr>
                <a:t>John von Neumann and J. Robert Oppenheimer</a:t>
              </a:r>
              <a:endParaRPr lang="en-US" sz="1300">
                <a:solidFill>
                  <a:srgbClr val="000000"/>
                </a:solidFill>
                <a:latin typeface="Helvetica Neue"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23">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0"/>
                                  </p:stCondLst>
                                  <p:childTnLst>
                                    <p:set>
                                      <p:cBhvr>
                                        <p:cTn id="9" dur="1" fill="hold">
                                          <p:stCondLst>
                                            <p:cond delay="0"/>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1" presetClass="emph" presetSubtype="2" fill="hold" nodeType="afterEffect">
                                  <p:stCondLst>
                                    <p:cond delay="0"/>
                                  </p:stCondLst>
                                  <p:childTnLst>
                                    <p:animClr clrSpc="rgb" dir="cw">
                                      <p:cBhvr>
                                        <p:cTn id="16" dur="1000" fill="hold"/>
                                        <p:tgtEl>
                                          <p:spTgt spid="747613"/>
                                        </p:tgtEl>
                                        <p:attrNameLst>
                                          <p:attrName>fillcolor</p:attrName>
                                        </p:attrNameLst>
                                      </p:cBhvr>
                                      <p:to>
                                        <a:srgbClr val="969696"/>
                                      </p:to>
                                    </p:animClr>
                                    <p:set>
                                      <p:cBhvr>
                                        <p:cTn id="17" dur="1000" fill="hold"/>
                                        <p:tgtEl>
                                          <p:spTgt spid="747613"/>
                                        </p:tgtEl>
                                        <p:attrNameLst>
                                          <p:attrName>fill.type</p:attrName>
                                        </p:attrNameLst>
                                      </p:cBhvr>
                                      <p:to>
                                        <p:strVal val="solid"/>
                                      </p:to>
                                    </p:set>
                                    <p:set>
                                      <p:cBhvr>
                                        <p:cTn id="18" dur="1000" fill="hold"/>
                                        <p:tgtEl>
                                          <p:spTgt spid="747613"/>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1000" fill="hold"/>
                                        <p:tgtEl>
                                          <p:spTgt spid="747614"/>
                                        </p:tgtEl>
                                        <p:attrNameLst>
                                          <p:attrName>fillcolor</p:attrName>
                                        </p:attrNameLst>
                                      </p:cBhvr>
                                      <p:to>
                                        <a:srgbClr val="969696"/>
                                      </p:to>
                                    </p:animClr>
                                    <p:set>
                                      <p:cBhvr>
                                        <p:cTn id="21" dur="1000" fill="hold"/>
                                        <p:tgtEl>
                                          <p:spTgt spid="747614"/>
                                        </p:tgtEl>
                                        <p:attrNameLst>
                                          <p:attrName>fill.type</p:attrName>
                                        </p:attrNameLst>
                                      </p:cBhvr>
                                      <p:to>
                                        <p:strVal val="solid"/>
                                      </p:to>
                                    </p:set>
                                    <p:set>
                                      <p:cBhvr>
                                        <p:cTn id="22" dur="1000" fill="hold"/>
                                        <p:tgtEl>
                                          <p:spTgt spid="74761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1000" fill="hold"/>
                                        <p:tgtEl>
                                          <p:spTgt spid="747615"/>
                                        </p:tgtEl>
                                        <p:attrNameLst>
                                          <p:attrName>fillcolor</p:attrName>
                                        </p:attrNameLst>
                                      </p:cBhvr>
                                      <p:to>
                                        <a:srgbClr val="969696"/>
                                      </p:to>
                                    </p:animClr>
                                    <p:set>
                                      <p:cBhvr>
                                        <p:cTn id="25" dur="1000" fill="hold"/>
                                        <p:tgtEl>
                                          <p:spTgt spid="747615"/>
                                        </p:tgtEl>
                                        <p:attrNameLst>
                                          <p:attrName>fill.type</p:attrName>
                                        </p:attrNameLst>
                                      </p:cBhvr>
                                      <p:to>
                                        <p:strVal val="solid"/>
                                      </p:to>
                                    </p:set>
                                    <p:set>
                                      <p:cBhvr>
                                        <p:cTn id="26" dur="1000" fill="hold"/>
                                        <p:tgtEl>
                                          <p:spTgt spid="74761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1000" fill="hold"/>
                                        <p:tgtEl>
                                          <p:spTgt spid="747616"/>
                                        </p:tgtEl>
                                        <p:attrNameLst>
                                          <p:attrName>fillcolor</p:attrName>
                                        </p:attrNameLst>
                                      </p:cBhvr>
                                      <p:to>
                                        <a:srgbClr val="969696"/>
                                      </p:to>
                                    </p:animClr>
                                    <p:set>
                                      <p:cBhvr>
                                        <p:cTn id="29" dur="1000" fill="hold"/>
                                        <p:tgtEl>
                                          <p:spTgt spid="747616"/>
                                        </p:tgtEl>
                                        <p:attrNameLst>
                                          <p:attrName>fill.type</p:attrName>
                                        </p:attrNameLst>
                                      </p:cBhvr>
                                      <p:to>
                                        <p:strVal val="solid"/>
                                      </p:to>
                                    </p:set>
                                    <p:set>
                                      <p:cBhvr>
                                        <p:cTn id="30" dur="1000" fill="hold"/>
                                        <p:tgtEl>
                                          <p:spTgt spid="747616"/>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747617"/>
                                        </p:tgtEl>
                                        <p:attrNameLst>
                                          <p:attrName>fillcolor</p:attrName>
                                        </p:attrNameLst>
                                      </p:cBhvr>
                                      <p:to>
                                        <a:srgbClr val="969696"/>
                                      </p:to>
                                    </p:animClr>
                                    <p:set>
                                      <p:cBhvr>
                                        <p:cTn id="33" dur="1000" fill="hold"/>
                                        <p:tgtEl>
                                          <p:spTgt spid="747617"/>
                                        </p:tgtEl>
                                        <p:attrNameLst>
                                          <p:attrName>fill.type</p:attrName>
                                        </p:attrNameLst>
                                      </p:cBhvr>
                                      <p:to>
                                        <p:strVal val="solid"/>
                                      </p:to>
                                    </p:set>
                                    <p:set>
                                      <p:cBhvr>
                                        <p:cTn id="34" dur="1000" fill="hold"/>
                                        <p:tgtEl>
                                          <p:spTgt spid="747617"/>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1000" fill="hold"/>
                                        <p:tgtEl>
                                          <p:spTgt spid="747618"/>
                                        </p:tgtEl>
                                        <p:attrNameLst>
                                          <p:attrName>fillcolor</p:attrName>
                                        </p:attrNameLst>
                                      </p:cBhvr>
                                      <p:to>
                                        <a:srgbClr val="969696"/>
                                      </p:to>
                                    </p:animClr>
                                    <p:set>
                                      <p:cBhvr>
                                        <p:cTn id="37" dur="1000" fill="hold"/>
                                        <p:tgtEl>
                                          <p:spTgt spid="747618"/>
                                        </p:tgtEl>
                                        <p:attrNameLst>
                                          <p:attrName>fill.type</p:attrName>
                                        </p:attrNameLst>
                                      </p:cBhvr>
                                      <p:to>
                                        <p:strVal val="solid"/>
                                      </p:to>
                                    </p:set>
                                    <p:set>
                                      <p:cBhvr>
                                        <p:cTn id="38" dur="1000" fill="hold"/>
                                        <p:tgtEl>
                                          <p:spTgt spid="747618"/>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00" fill="hold"/>
                                        <p:tgtEl>
                                          <p:spTgt spid="747619"/>
                                        </p:tgtEl>
                                        <p:attrNameLst>
                                          <p:attrName>fillcolor</p:attrName>
                                        </p:attrNameLst>
                                      </p:cBhvr>
                                      <p:to>
                                        <a:srgbClr val="969696"/>
                                      </p:to>
                                    </p:animClr>
                                    <p:set>
                                      <p:cBhvr>
                                        <p:cTn id="41" dur="1000" fill="hold"/>
                                        <p:tgtEl>
                                          <p:spTgt spid="747619"/>
                                        </p:tgtEl>
                                        <p:attrNameLst>
                                          <p:attrName>fill.type</p:attrName>
                                        </p:attrNameLst>
                                      </p:cBhvr>
                                      <p:to>
                                        <p:strVal val="solid"/>
                                      </p:to>
                                    </p:set>
                                    <p:set>
                                      <p:cBhvr>
                                        <p:cTn id="42" dur="1000" fill="hold"/>
                                        <p:tgtEl>
                                          <p:spTgt spid="7476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9200"/>
            <a:ext cx="8153400" cy="5257800"/>
          </a:xfrm>
        </p:spPr>
        <p:txBody>
          <a:bodyPr/>
          <a:lstStyle/>
          <a:p>
            <a:pPr lvl="0"/>
            <a:r>
              <a:rPr lang="en-US" altLang="zh-CN" sz="2400" dirty="0">
                <a:solidFill>
                  <a:srgbClr val="000000"/>
                </a:solidFill>
              </a:rPr>
              <a:t>A collection of </a:t>
            </a:r>
            <a:r>
              <a:rPr lang="en-US" altLang="zh-CN" sz="2400" b="1" i="1" dirty="0">
                <a:solidFill>
                  <a:srgbClr val="FF0000"/>
                </a:solidFill>
              </a:rPr>
              <a:t>classes</a:t>
            </a:r>
            <a:r>
              <a:rPr lang="en-US" altLang="zh-CN" sz="2400" dirty="0">
                <a:solidFill>
                  <a:srgbClr val="000000"/>
                </a:solidFill>
              </a:rPr>
              <a:t> and </a:t>
            </a:r>
            <a:r>
              <a:rPr lang="en-US" altLang="zh-CN" sz="2400" b="1" i="1" dirty="0">
                <a:solidFill>
                  <a:srgbClr val="FF0000"/>
                </a:solidFill>
              </a:rPr>
              <a:t>functions</a:t>
            </a:r>
            <a:r>
              <a:rPr lang="en-US" altLang="zh-CN" sz="2400" dirty="0">
                <a:solidFill>
                  <a:srgbClr val="000000"/>
                </a:solidFill>
              </a:rPr>
              <a:t>, which are written in the core language and part of the C++ ISO Standard (98/11) itself.  Features of the C++ Standard Library are declared within the </a:t>
            </a:r>
            <a:r>
              <a:rPr lang="en-US" altLang="zh-CN" sz="2000" b="1" kern="1200" dirty="0" err="1">
                <a:solidFill>
                  <a:srgbClr val="FF0000"/>
                </a:solidFill>
                <a:latin typeface="Courier New"/>
                <a:cs typeface="Courier New"/>
              </a:rPr>
              <a:t>std</a:t>
            </a:r>
            <a:r>
              <a:rPr lang="en-US" altLang="zh-CN" sz="2400" dirty="0">
                <a:solidFill>
                  <a:srgbClr val="FF0000"/>
                </a:solidFill>
              </a:rPr>
              <a:t> </a:t>
            </a:r>
            <a:r>
              <a:rPr lang="en-US" altLang="zh-CN" sz="2400" b="1" i="1" dirty="0">
                <a:solidFill>
                  <a:srgbClr val="FF0000"/>
                </a:solidFill>
              </a:rPr>
              <a:t>namespace</a:t>
            </a:r>
          </a:p>
          <a:p>
            <a:pPr lvl="1"/>
            <a:r>
              <a:rPr lang="en-US" altLang="zh-CN" sz="2200" dirty="0"/>
              <a:t>Containers: vector, list, queue, stack, map, set, etc.</a:t>
            </a:r>
          </a:p>
          <a:p>
            <a:pPr lvl="1"/>
            <a:r>
              <a:rPr lang="en-US" altLang="zh-CN" sz="2200" dirty="0"/>
              <a:t>General: algorithm, functional, iterator, memory, etc.</a:t>
            </a:r>
          </a:p>
          <a:p>
            <a:pPr lvl="1"/>
            <a:r>
              <a:rPr lang="en-US" altLang="zh-CN" sz="2200" dirty="0"/>
              <a:t>Strings</a:t>
            </a:r>
          </a:p>
          <a:p>
            <a:pPr lvl="1"/>
            <a:r>
              <a:rPr lang="en-US" altLang="zh-CN" sz="2200" dirty="0"/>
              <a:t>Streams and Input/Output: </a:t>
            </a:r>
            <a:r>
              <a:rPr lang="en-US" altLang="zh-CN" sz="2200" dirty="0" err="1"/>
              <a:t>iostream</a:t>
            </a:r>
            <a:r>
              <a:rPr lang="en-US" altLang="zh-CN" sz="2200" dirty="0"/>
              <a:t>, </a:t>
            </a:r>
            <a:r>
              <a:rPr lang="en-US" altLang="zh-CN" sz="2200" dirty="0" err="1"/>
              <a:t>fstream</a:t>
            </a:r>
            <a:r>
              <a:rPr lang="en-US" altLang="zh-CN" sz="2200" dirty="0"/>
              <a:t>, </a:t>
            </a:r>
            <a:r>
              <a:rPr lang="en-US" altLang="zh-CN" sz="2200" dirty="0" err="1"/>
              <a:t>sstream</a:t>
            </a:r>
            <a:r>
              <a:rPr lang="en-US" altLang="zh-CN" sz="2200" dirty="0"/>
              <a:t>, etc.</a:t>
            </a:r>
          </a:p>
          <a:p>
            <a:pPr lvl="1"/>
            <a:r>
              <a:rPr lang="en-US" altLang="zh-CN" sz="2200" dirty="0"/>
              <a:t>Localization</a:t>
            </a:r>
          </a:p>
          <a:p>
            <a:pPr lvl="1"/>
            <a:r>
              <a:rPr lang="en-US" altLang="zh-CN" sz="2200" dirty="0"/>
              <a:t>Language support</a:t>
            </a:r>
          </a:p>
          <a:p>
            <a:pPr lvl="1"/>
            <a:r>
              <a:rPr lang="en-US" altLang="zh-CN" sz="2200" dirty="0"/>
              <a:t>Thread support library</a:t>
            </a:r>
          </a:p>
          <a:p>
            <a:pPr lvl="1"/>
            <a:r>
              <a:rPr lang="en-US" altLang="zh-CN" sz="2200" dirty="0" err="1"/>
              <a:t>Numerics</a:t>
            </a:r>
            <a:r>
              <a:rPr lang="en-US" altLang="zh-CN" sz="2200" dirty="0"/>
              <a:t> library</a:t>
            </a:r>
          </a:p>
          <a:p>
            <a:pPr lvl="1"/>
            <a:r>
              <a:rPr lang="en-US" altLang="zh-CN" sz="2200" dirty="0"/>
              <a:t>C standard library: </a:t>
            </a:r>
            <a:r>
              <a:rPr lang="en-US" altLang="zh-CN" sz="2200" dirty="0" err="1"/>
              <a:t>cmath</a:t>
            </a:r>
            <a:r>
              <a:rPr lang="en-US" altLang="zh-CN" sz="2200" dirty="0"/>
              <a:t>, cctype, </a:t>
            </a:r>
            <a:r>
              <a:rPr lang="en-US" altLang="zh-CN" sz="2200" dirty="0" err="1"/>
              <a:t>cstring</a:t>
            </a:r>
            <a:r>
              <a:rPr lang="en-US" altLang="zh-CN" sz="2200" dirty="0"/>
              <a:t>, </a:t>
            </a:r>
            <a:r>
              <a:rPr lang="en-US" altLang="zh-CN" sz="2200" dirty="0" err="1"/>
              <a:t>cstdio</a:t>
            </a:r>
            <a:r>
              <a:rPr lang="en-US" altLang="zh-CN" sz="2200" dirty="0"/>
              <a:t>, </a:t>
            </a:r>
            <a:r>
              <a:rPr lang="en-US" altLang="zh-CN" sz="2200" dirty="0" err="1"/>
              <a:t>cstdlib</a:t>
            </a:r>
            <a:r>
              <a:rPr lang="en-US" altLang="zh-CN" sz="2200" dirty="0"/>
              <a:t>, etc.</a:t>
            </a:r>
          </a:p>
          <a:p>
            <a:endParaRPr lang="zh-CN" altLang="en-US" sz="2400" dirty="0"/>
          </a:p>
        </p:txBody>
      </p:sp>
      <p:sp>
        <p:nvSpPr>
          <p:cNvPr id="2" name="标题 1"/>
          <p:cNvSpPr>
            <a:spLocks noGrp="1"/>
          </p:cNvSpPr>
          <p:nvPr>
            <p:ph type="title"/>
          </p:nvPr>
        </p:nvSpPr>
        <p:spPr>
          <a:xfrm>
            <a:off x="0" y="82899"/>
            <a:ext cx="9144000" cy="1143000"/>
          </a:xfrm>
        </p:spPr>
        <p:txBody>
          <a:bodyPr/>
          <a:lstStyle/>
          <a:p>
            <a:pPr rtl="0" eaLnBrk="0" fontAlgn="base" latinLnBrk="0" hangingPunct="0"/>
            <a:r>
              <a:rPr lang="en-US" altLang="zh-CN" sz="4000" b="0" i="0" spc="0" baseline="0" dirty="0">
                <a:ln>
                  <a:noFill/>
                </a:ln>
                <a:solidFill>
                  <a:srgbClr val="FF0000"/>
                </a:solidFill>
                <a:effectLst/>
                <a:latin typeface="Times New Roman" panose="02020603050405020304" pitchFamily="18" charset="0"/>
                <a:ea typeface="+mn-ea"/>
                <a:cs typeface="+mn-cs"/>
              </a:rPr>
              <a:t>Introduction to the C++ Libraries</a:t>
            </a:r>
            <a:endParaRPr lang="zh-CN" altLang="zh-CN" dirty="0">
              <a:effectLst/>
            </a:endParaRPr>
          </a:p>
        </p:txBody>
      </p:sp>
      <p:sp>
        <p:nvSpPr>
          <p:cNvPr id="4" name="矩形 3">
            <a:extLst>
              <a:ext uri="{FF2B5EF4-FFF2-40B4-BE49-F238E27FC236}">
                <a16:creationId xmlns:a16="http://schemas.microsoft.com/office/drawing/2014/main" id="{9B81B428-901E-41A4-A810-D5F338F7A5CF}"/>
              </a:ext>
            </a:extLst>
          </p:cNvPr>
          <p:cNvSpPr/>
          <p:nvPr/>
        </p:nvSpPr>
        <p:spPr bwMode="auto">
          <a:xfrm>
            <a:off x="1219200" y="3192550"/>
            <a:ext cx="60960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4080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Callback Functions</a:t>
            </a:r>
            <a:endParaRPr lang="en-US" dirty="0">
              <a:solidFill>
                <a:srgbClr val="FF0000"/>
              </a:solidFill>
            </a:endParaRPr>
          </a:p>
        </p:txBody>
      </p:sp>
      <p:sp>
        <p:nvSpPr>
          <p:cNvPr id="747523" name="Rectangle 3"/>
          <p:cNvSpPr>
            <a:spLocks noChangeArrowheads="1"/>
          </p:cNvSpPr>
          <p:nvPr/>
        </p:nvSpPr>
        <p:spPr bwMode="auto">
          <a:xfrm>
            <a:off x="482600" y="1155700"/>
            <a:ext cx="4470400"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ability to determine the address of a function makes it possible to </a:t>
            </a:r>
            <a:r>
              <a:rPr lang="en-US" sz="2400" b="0" dirty="0">
                <a:solidFill>
                  <a:srgbClr val="FF0000"/>
                </a:solidFill>
              </a:rPr>
              <a:t>pass functions as parameters to other functions</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In this example, the function </a:t>
            </a:r>
            <a:r>
              <a:rPr lang="en-US" sz="2000" dirty="0">
                <a:solidFill>
                  <a:srgbClr val="000000"/>
                </a:solidFill>
                <a:latin typeface="Courier New"/>
                <a:cs typeface="Courier New"/>
              </a:rPr>
              <a:t>main</a:t>
            </a:r>
            <a:r>
              <a:rPr lang="en-US" sz="2400" b="0" dirty="0">
                <a:solidFill>
                  <a:srgbClr val="000000"/>
                </a:solidFill>
              </a:rPr>
              <a:t> makes two calls to </a:t>
            </a:r>
            <a:r>
              <a:rPr lang="en-US" sz="2000" dirty="0">
                <a:solidFill>
                  <a:srgbClr val="000000"/>
                </a:solidFill>
                <a:latin typeface="Courier New"/>
                <a:cs typeface="Courier New"/>
              </a:rPr>
              <a:t>plot</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The first call passes the address of </a:t>
            </a:r>
            <a:r>
              <a:rPr lang="en-US" sz="2000" dirty="0">
                <a:solidFill>
                  <a:srgbClr val="000000"/>
                </a:solidFill>
                <a:latin typeface="Courier New"/>
                <a:cs typeface="Courier New"/>
              </a:rPr>
              <a:t>sin</a:t>
            </a:r>
            <a:r>
              <a:rPr lang="en-US" sz="2400" b="0" dirty="0">
                <a:solidFill>
                  <a:srgbClr val="000000"/>
                </a:solidFill>
              </a:rPr>
              <a:t>, which is </a:t>
            </a:r>
            <a:r>
              <a:rPr lang="en-US" sz="1800" dirty="0">
                <a:solidFill>
                  <a:srgbClr val="000000"/>
                </a:solidFill>
                <a:latin typeface="Helvetica Neue"/>
                <a:cs typeface="Helvetica Neue"/>
              </a:rPr>
              <a:t>0028</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The second passes the address of </a:t>
            </a:r>
            <a:r>
              <a:rPr lang="en-US" sz="2000" dirty="0" err="1">
                <a:solidFill>
                  <a:srgbClr val="000000"/>
                </a:solidFill>
                <a:latin typeface="Courier New"/>
                <a:cs typeface="Courier New"/>
              </a:rPr>
              <a:t>cos</a:t>
            </a:r>
            <a:r>
              <a:rPr lang="en-US" sz="2400" b="0" dirty="0">
                <a:solidFill>
                  <a:srgbClr val="000000"/>
                </a:solidFill>
              </a:rPr>
              <a:t>, which is </a:t>
            </a:r>
            <a:r>
              <a:rPr lang="en-US" sz="1800" dirty="0">
                <a:solidFill>
                  <a:srgbClr val="000000"/>
                </a:solidFill>
                <a:latin typeface="Helvetica Neue"/>
                <a:cs typeface="Helvetica Neue"/>
              </a:rPr>
              <a:t>0044</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The </a:t>
            </a:r>
            <a:r>
              <a:rPr lang="en-US" sz="2000" dirty="0">
                <a:solidFill>
                  <a:srgbClr val="000000"/>
                </a:solidFill>
                <a:latin typeface="Courier New"/>
                <a:cs typeface="Courier New"/>
              </a:rPr>
              <a:t>plot</a:t>
            </a:r>
            <a:r>
              <a:rPr lang="en-US" sz="2400" b="0" dirty="0">
                <a:solidFill>
                  <a:srgbClr val="000000"/>
                </a:solidFill>
              </a:rPr>
              <a:t> function can call this function supplied by the caller. Such functions are known as </a:t>
            </a:r>
            <a:r>
              <a:rPr lang="en-US" sz="2400" i="1" dirty="0">
                <a:solidFill>
                  <a:srgbClr val="FF0000"/>
                </a:solidFill>
              </a:rPr>
              <a:t>callback function</a:t>
            </a:r>
            <a:r>
              <a:rPr lang="en-US" sz="2400" b="0" i="1" dirty="0">
                <a:solidFill>
                  <a:srgbClr val="FF0000"/>
                </a:solidFill>
              </a:rPr>
              <a:t>s</a:t>
            </a:r>
            <a:r>
              <a:rPr lang="en-US" sz="2400" b="0" i="1" dirty="0">
                <a:solidFill>
                  <a:srgbClr val="000000"/>
                </a:solidFill>
              </a:rPr>
              <a:t>.</a:t>
            </a:r>
            <a:endParaRPr lang="en-US" sz="2400" b="0" dirty="0">
              <a:solidFill>
                <a:srgbClr val="000000"/>
              </a:solidFill>
            </a:endParaRPr>
          </a:p>
        </p:txBody>
      </p:sp>
      <p:sp>
        <p:nvSpPr>
          <p:cNvPr id="747613" name="Rectangle 93"/>
          <p:cNvSpPr>
            <a:spLocks noChangeArrowheads="1"/>
          </p:cNvSpPr>
          <p:nvPr/>
        </p:nvSpPr>
        <p:spPr bwMode="auto">
          <a:xfrm>
            <a:off x="7543800" y="1914445"/>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4" name="Rectangle 94"/>
          <p:cNvSpPr>
            <a:spLocks noChangeArrowheads="1"/>
          </p:cNvSpPr>
          <p:nvPr/>
        </p:nvSpPr>
        <p:spPr bwMode="auto">
          <a:xfrm>
            <a:off x="7543800" y="2104528"/>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5" name="Rectangle 95"/>
          <p:cNvSpPr>
            <a:spLocks noChangeArrowheads="1"/>
          </p:cNvSpPr>
          <p:nvPr/>
        </p:nvSpPr>
        <p:spPr bwMode="auto">
          <a:xfrm>
            <a:off x="7543800" y="2294611"/>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6" name="Rectangle 96"/>
          <p:cNvSpPr>
            <a:spLocks noChangeArrowheads="1"/>
          </p:cNvSpPr>
          <p:nvPr/>
        </p:nvSpPr>
        <p:spPr bwMode="auto">
          <a:xfrm>
            <a:off x="7543800" y="2484694"/>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7" name="Rectangle 97"/>
          <p:cNvSpPr>
            <a:spLocks noChangeArrowheads="1"/>
          </p:cNvSpPr>
          <p:nvPr/>
        </p:nvSpPr>
        <p:spPr bwMode="auto">
          <a:xfrm>
            <a:off x="7543800" y="2674777"/>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8" name="Rectangle 98"/>
          <p:cNvSpPr>
            <a:spLocks noChangeArrowheads="1"/>
          </p:cNvSpPr>
          <p:nvPr/>
        </p:nvSpPr>
        <p:spPr bwMode="auto">
          <a:xfrm>
            <a:off x="7543800" y="2864860"/>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09" name="Rectangle 89"/>
          <p:cNvSpPr>
            <a:spLocks noChangeArrowheads="1"/>
          </p:cNvSpPr>
          <p:nvPr/>
        </p:nvSpPr>
        <p:spPr bwMode="auto">
          <a:xfrm>
            <a:off x="7543800" y="115411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0" name="Rectangle 90"/>
          <p:cNvSpPr>
            <a:spLocks noChangeArrowheads="1"/>
          </p:cNvSpPr>
          <p:nvPr/>
        </p:nvSpPr>
        <p:spPr bwMode="auto">
          <a:xfrm>
            <a:off x="7543800" y="1344196"/>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1" name="Rectangle 91"/>
          <p:cNvSpPr>
            <a:spLocks noChangeArrowheads="1"/>
          </p:cNvSpPr>
          <p:nvPr/>
        </p:nvSpPr>
        <p:spPr bwMode="auto">
          <a:xfrm>
            <a:off x="7543800" y="1534279"/>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12" name="Rectangle 92"/>
          <p:cNvSpPr>
            <a:spLocks noChangeArrowheads="1"/>
          </p:cNvSpPr>
          <p:nvPr/>
        </p:nvSpPr>
        <p:spPr bwMode="auto">
          <a:xfrm>
            <a:off x="7543800" y="1724362"/>
            <a:ext cx="990600" cy="193675"/>
          </a:xfrm>
          <a:prstGeom prst="rect">
            <a:avLst/>
          </a:prstGeom>
          <a:solidFill>
            <a:srgbClr val="969696"/>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3" name="Rectangle 103"/>
          <p:cNvSpPr>
            <a:spLocks noChangeArrowheads="1"/>
          </p:cNvSpPr>
          <p:nvPr/>
        </p:nvSpPr>
        <p:spPr bwMode="auto">
          <a:xfrm>
            <a:off x="7543800" y="4195441"/>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4" name="Rectangle 104"/>
          <p:cNvSpPr>
            <a:spLocks noChangeArrowheads="1"/>
          </p:cNvSpPr>
          <p:nvPr/>
        </p:nvSpPr>
        <p:spPr bwMode="auto">
          <a:xfrm>
            <a:off x="7543800" y="4385524"/>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5" name="Rectangle 105"/>
          <p:cNvSpPr>
            <a:spLocks noChangeArrowheads="1"/>
          </p:cNvSpPr>
          <p:nvPr/>
        </p:nvSpPr>
        <p:spPr bwMode="auto">
          <a:xfrm>
            <a:off x="7543800" y="4575607"/>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6" name="Rectangle 106"/>
          <p:cNvSpPr>
            <a:spLocks noChangeArrowheads="1"/>
          </p:cNvSpPr>
          <p:nvPr/>
        </p:nvSpPr>
        <p:spPr bwMode="auto">
          <a:xfrm>
            <a:off x="7543800" y="4765690"/>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7" name="Rectangle 107"/>
          <p:cNvSpPr>
            <a:spLocks noChangeArrowheads="1"/>
          </p:cNvSpPr>
          <p:nvPr/>
        </p:nvSpPr>
        <p:spPr bwMode="auto">
          <a:xfrm>
            <a:off x="7543800" y="4955773"/>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8" name="Rectangle 108"/>
          <p:cNvSpPr>
            <a:spLocks noChangeArrowheads="1"/>
          </p:cNvSpPr>
          <p:nvPr/>
        </p:nvSpPr>
        <p:spPr bwMode="auto">
          <a:xfrm>
            <a:off x="7543800" y="5145856"/>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9" name="Rectangle 109"/>
          <p:cNvSpPr>
            <a:spLocks noChangeArrowheads="1"/>
          </p:cNvSpPr>
          <p:nvPr/>
        </p:nvSpPr>
        <p:spPr bwMode="auto">
          <a:xfrm>
            <a:off x="7543800" y="5335939"/>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0" name="Rectangle 110"/>
          <p:cNvSpPr>
            <a:spLocks noChangeArrowheads="1"/>
          </p:cNvSpPr>
          <p:nvPr/>
        </p:nvSpPr>
        <p:spPr bwMode="auto">
          <a:xfrm>
            <a:off x="7543800" y="5526022"/>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1" name="Rectangle 111"/>
          <p:cNvSpPr>
            <a:spLocks noChangeArrowheads="1"/>
          </p:cNvSpPr>
          <p:nvPr/>
        </p:nvSpPr>
        <p:spPr bwMode="auto">
          <a:xfrm>
            <a:off x="7543800" y="5716105"/>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32" name="Rectangle 112"/>
          <p:cNvSpPr>
            <a:spLocks noChangeArrowheads="1"/>
          </p:cNvSpPr>
          <p:nvPr/>
        </p:nvSpPr>
        <p:spPr bwMode="auto">
          <a:xfrm>
            <a:off x="7543800" y="5906183"/>
            <a:ext cx="990600" cy="1936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61" name="Rectangle 141"/>
          <p:cNvSpPr>
            <a:spLocks noChangeArrowheads="1"/>
          </p:cNvSpPr>
          <p:nvPr/>
        </p:nvSpPr>
        <p:spPr bwMode="auto">
          <a:xfrm>
            <a:off x="8483600" y="1143000"/>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0000</a:t>
            </a:r>
          </a:p>
        </p:txBody>
      </p:sp>
      <p:sp>
        <p:nvSpPr>
          <p:cNvPr id="747662" name="Rectangle 142"/>
          <p:cNvSpPr>
            <a:spLocks noChangeArrowheads="1"/>
          </p:cNvSpPr>
          <p:nvPr/>
        </p:nvSpPr>
        <p:spPr bwMode="auto">
          <a:xfrm>
            <a:off x="8483600" y="1333083"/>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0004</a:t>
            </a:r>
          </a:p>
        </p:txBody>
      </p:sp>
      <p:sp>
        <p:nvSpPr>
          <p:cNvPr id="747663" name="Rectangle 143"/>
          <p:cNvSpPr>
            <a:spLocks noChangeArrowheads="1"/>
          </p:cNvSpPr>
          <p:nvPr/>
        </p:nvSpPr>
        <p:spPr bwMode="auto">
          <a:xfrm>
            <a:off x="8483600" y="1523166"/>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0008</a:t>
            </a:r>
          </a:p>
        </p:txBody>
      </p:sp>
      <p:sp>
        <p:nvSpPr>
          <p:cNvPr id="747664" name="Rectangle 144"/>
          <p:cNvSpPr>
            <a:spLocks noChangeArrowheads="1"/>
          </p:cNvSpPr>
          <p:nvPr/>
        </p:nvSpPr>
        <p:spPr bwMode="auto">
          <a:xfrm>
            <a:off x="8483600" y="1713249"/>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000C</a:t>
            </a:r>
          </a:p>
        </p:txBody>
      </p:sp>
      <p:sp>
        <p:nvSpPr>
          <p:cNvPr id="747665" name="Rectangle 145"/>
          <p:cNvSpPr>
            <a:spLocks noChangeArrowheads="1"/>
          </p:cNvSpPr>
          <p:nvPr/>
        </p:nvSpPr>
        <p:spPr bwMode="auto">
          <a:xfrm>
            <a:off x="8483600" y="1903332"/>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0010</a:t>
            </a:r>
          </a:p>
        </p:txBody>
      </p:sp>
      <p:sp>
        <p:nvSpPr>
          <p:cNvPr id="747666" name="Rectangle 146"/>
          <p:cNvSpPr>
            <a:spLocks noChangeArrowheads="1"/>
          </p:cNvSpPr>
          <p:nvPr/>
        </p:nvSpPr>
        <p:spPr bwMode="auto">
          <a:xfrm>
            <a:off x="8483600" y="2093415"/>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0014</a:t>
            </a:r>
          </a:p>
        </p:txBody>
      </p:sp>
      <p:sp>
        <p:nvSpPr>
          <p:cNvPr id="747667" name="Rectangle 147"/>
          <p:cNvSpPr>
            <a:spLocks noChangeArrowheads="1"/>
          </p:cNvSpPr>
          <p:nvPr/>
        </p:nvSpPr>
        <p:spPr bwMode="auto">
          <a:xfrm>
            <a:off x="8483600" y="2283498"/>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0018</a:t>
            </a:r>
          </a:p>
        </p:txBody>
      </p:sp>
      <p:sp>
        <p:nvSpPr>
          <p:cNvPr id="747668" name="Rectangle 148"/>
          <p:cNvSpPr>
            <a:spLocks noChangeArrowheads="1"/>
          </p:cNvSpPr>
          <p:nvPr/>
        </p:nvSpPr>
        <p:spPr bwMode="auto">
          <a:xfrm>
            <a:off x="8483600" y="2473581"/>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001C</a:t>
            </a:r>
          </a:p>
        </p:txBody>
      </p:sp>
      <p:sp>
        <p:nvSpPr>
          <p:cNvPr id="747669" name="Rectangle 149"/>
          <p:cNvSpPr>
            <a:spLocks noChangeArrowheads="1"/>
          </p:cNvSpPr>
          <p:nvPr/>
        </p:nvSpPr>
        <p:spPr bwMode="auto">
          <a:xfrm>
            <a:off x="8483600" y="2663664"/>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0020</a:t>
            </a:r>
          </a:p>
        </p:txBody>
      </p:sp>
      <p:sp>
        <p:nvSpPr>
          <p:cNvPr id="747670" name="Rectangle 150"/>
          <p:cNvSpPr>
            <a:spLocks noChangeArrowheads="1"/>
          </p:cNvSpPr>
          <p:nvPr/>
        </p:nvSpPr>
        <p:spPr bwMode="auto">
          <a:xfrm>
            <a:off x="8483600" y="2853747"/>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0024</a:t>
            </a:r>
          </a:p>
        </p:txBody>
      </p:sp>
      <p:sp>
        <p:nvSpPr>
          <p:cNvPr id="747671" name="Rectangle 151"/>
          <p:cNvSpPr>
            <a:spLocks noChangeArrowheads="1"/>
          </p:cNvSpPr>
          <p:nvPr/>
        </p:nvSpPr>
        <p:spPr bwMode="auto">
          <a:xfrm>
            <a:off x="8483600" y="3043830"/>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0028</a:t>
            </a:r>
          </a:p>
        </p:txBody>
      </p:sp>
      <p:sp>
        <p:nvSpPr>
          <p:cNvPr id="747672" name="Rectangle 152"/>
          <p:cNvSpPr>
            <a:spLocks noChangeArrowheads="1"/>
          </p:cNvSpPr>
          <p:nvPr/>
        </p:nvSpPr>
        <p:spPr bwMode="auto">
          <a:xfrm>
            <a:off x="8483600" y="3233913"/>
            <a:ext cx="584200" cy="244475"/>
          </a:xfrm>
          <a:prstGeom prst="rect">
            <a:avLst/>
          </a:prstGeom>
          <a:noFill/>
          <a:ln w="9525">
            <a:noFill/>
            <a:miter lim="800000"/>
            <a:headEnd/>
            <a:tailEnd/>
          </a:ln>
          <a:effectLst/>
        </p:spPr>
        <p:txBody>
          <a:bodyPr>
            <a:prstTxWarp prst="textNoShape">
              <a:avLst/>
            </a:prstTxWarp>
            <a:spAutoFit/>
          </a:bodyPr>
          <a:lstStyle/>
          <a:p>
            <a:r>
              <a:rPr lang="en-US" sz="1000">
                <a:solidFill>
                  <a:srgbClr val="000000"/>
                </a:solidFill>
                <a:latin typeface="Helvetica" charset="0"/>
              </a:rPr>
              <a:t>002C</a:t>
            </a:r>
          </a:p>
        </p:txBody>
      </p:sp>
      <p:sp>
        <p:nvSpPr>
          <p:cNvPr id="747673" name="Rectangle 153"/>
          <p:cNvSpPr>
            <a:spLocks noChangeArrowheads="1"/>
          </p:cNvSpPr>
          <p:nvPr/>
        </p:nvSpPr>
        <p:spPr bwMode="auto">
          <a:xfrm>
            <a:off x="8483600" y="3804162"/>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0038</a:t>
            </a:r>
          </a:p>
        </p:txBody>
      </p:sp>
      <p:sp>
        <p:nvSpPr>
          <p:cNvPr id="747674" name="Rectangle 154"/>
          <p:cNvSpPr>
            <a:spLocks noChangeArrowheads="1"/>
          </p:cNvSpPr>
          <p:nvPr/>
        </p:nvSpPr>
        <p:spPr bwMode="auto">
          <a:xfrm>
            <a:off x="8483600" y="3994245"/>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003C</a:t>
            </a:r>
          </a:p>
        </p:txBody>
      </p:sp>
      <p:sp>
        <p:nvSpPr>
          <p:cNvPr id="747675" name="Rectangle 155"/>
          <p:cNvSpPr>
            <a:spLocks noChangeArrowheads="1"/>
          </p:cNvSpPr>
          <p:nvPr/>
        </p:nvSpPr>
        <p:spPr bwMode="auto">
          <a:xfrm>
            <a:off x="8483600" y="4184328"/>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0040</a:t>
            </a:r>
          </a:p>
        </p:txBody>
      </p:sp>
      <p:sp>
        <p:nvSpPr>
          <p:cNvPr id="747676" name="Rectangle 156"/>
          <p:cNvSpPr>
            <a:spLocks noChangeArrowheads="1"/>
          </p:cNvSpPr>
          <p:nvPr/>
        </p:nvSpPr>
        <p:spPr bwMode="auto">
          <a:xfrm>
            <a:off x="8483600" y="4374411"/>
            <a:ext cx="588963"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0044</a:t>
            </a:r>
          </a:p>
        </p:txBody>
      </p:sp>
      <p:sp>
        <p:nvSpPr>
          <p:cNvPr id="747677" name="Rectangle 157"/>
          <p:cNvSpPr>
            <a:spLocks noChangeArrowheads="1"/>
          </p:cNvSpPr>
          <p:nvPr/>
        </p:nvSpPr>
        <p:spPr bwMode="auto">
          <a:xfrm>
            <a:off x="8483600" y="4564494"/>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0048</a:t>
            </a:r>
          </a:p>
        </p:txBody>
      </p:sp>
      <p:sp>
        <p:nvSpPr>
          <p:cNvPr id="747678" name="Rectangle 158"/>
          <p:cNvSpPr>
            <a:spLocks noChangeArrowheads="1"/>
          </p:cNvSpPr>
          <p:nvPr/>
        </p:nvSpPr>
        <p:spPr bwMode="auto">
          <a:xfrm>
            <a:off x="8483600" y="4754577"/>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004C</a:t>
            </a:r>
          </a:p>
        </p:txBody>
      </p:sp>
      <p:sp>
        <p:nvSpPr>
          <p:cNvPr id="747679" name="Rectangle 159"/>
          <p:cNvSpPr>
            <a:spLocks noChangeArrowheads="1"/>
          </p:cNvSpPr>
          <p:nvPr/>
        </p:nvSpPr>
        <p:spPr bwMode="auto">
          <a:xfrm>
            <a:off x="8483600" y="4944660"/>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0050</a:t>
            </a:r>
          </a:p>
        </p:txBody>
      </p:sp>
      <p:sp>
        <p:nvSpPr>
          <p:cNvPr id="747680" name="Rectangle 160"/>
          <p:cNvSpPr>
            <a:spLocks noChangeArrowheads="1"/>
          </p:cNvSpPr>
          <p:nvPr/>
        </p:nvSpPr>
        <p:spPr bwMode="auto">
          <a:xfrm>
            <a:off x="8483600" y="5134743"/>
            <a:ext cx="593725"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0054</a:t>
            </a:r>
          </a:p>
        </p:txBody>
      </p:sp>
      <p:sp>
        <p:nvSpPr>
          <p:cNvPr id="747681" name="Rectangle 161"/>
          <p:cNvSpPr>
            <a:spLocks noChangeArrowheads="1"/>
          </p:cNvSpPr>
          <p:nvPr/>
        </p:nvSpPr>
        <p:spPr bwMode="auto">
          <a:xfrm>
            <a:off x="8483600" y="5324826"/>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0058</a:t>
            </a:r>
          </a:p>
        </p:txBody>
      </p:sp>
      <p:sp>
        <p:nvSpPr>
          <p:cNvPr id="747682" name="Rectangle 162"/>
          <p:cNvSpPr>
            <a:spLocks noChangeArrowheads="1"/>
          </p:cNvSpPr>
          <p:nvPr/>
        </p:nvSpPr>
        <p:spPr bwMode="auto">
          <a:xfrm>
            <a:off x="8483600" y="5514909"/>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005C</a:t>
            </a:r>
          </a:p>
        </p:txBody>
      </p:sp>
      <p:sp>
        <p:nvSpPr>
          <p:cNvPr id="747683" name="Rectangle 163"/>
          <p:cNvSpPr>
            <a:spLocks noChangeArrowheads="1"/>
          </p:cNvSpPr>
          <p:nvPr/>
        </p:nvSpPr>
        <p:spPr bwMode="auto">
          <a:xfrm>
            <a:off x="8483600" y="5704992"/>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0060</a:t>
            </a:r>
          </a:p>
        </p:txBody>
      </p:sp>
      <p:sp>
        <p:nvSpPr>
          <p:cNvPr id="747684" name="Rectangle 164"/>
          <p:cNvSpPr>
            <a:spLocks noChangeArrowheads="1"/>
          </p:cNvSpPr>
          <p:nvPr/>
        </p:nvSpPr>
        <p:spPr bwMode="auto">
          <a:xfrm>
            <a:off x="8483600" y="5895070"/>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0064</a:t>
            </a:r>
          </a:p>
        </p:txBody>
      </p:sp>
      <p:sp>
        <p:nvSpPr>
          <p:cNvPr id="63" name="Rectangle 152"/>
          <p:cNvSpPr>
            <a:spLocks noChangeArrowheads="1"/>
          </p:cNvSpPr>
          <p:nvPr/>
        </p:nvSpPr>
        <p:spPr bwMode="auto">
          <a:xfrm>
            <a:off x="8483600" y="3423996"/>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0030</a:t>
            </a:r>
          </a:p>
        </p:txBody>
      </p:sp>
      <p:sp>
        <p:nvSpPr>
          <p:cNvPr id="64" name="Rectangle 152"/>
          <p:cNvSpPr>
            <a:spLocks noChangeArrowheads="1"/>
          </p:cNvSpPr>
          <p:nvPr/>
        </p:nvSpPr>
        <p:spPr bwMode="auto">
          <a:xfrm>
            <a:off x="8483600" y="3614079"/>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0034</a:t>
            </a:r>
          </a:p>
        </p:txBody>
      </p:sp>
      <p:sp>
        <p:nvSpPr>
          <p:cNvPr id="747619" name="Rectangle 99"/>
          <p:cNvSpPr>
            <a:spLocks noChangeArrowheads="1"/>
          </p:cNvSpPr>
          <p:nvPr/>
        </p:nvSpPr>
        <p:spPr bwMode="auto">
          <a:xfrm>
            <a:off x="7543800" y="3054943"/>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0" name="Rectangle 100"/>
          <p:cNvSpPr>
            <a:spLocks noChangeArrowheads="1"/>
          </p:cNvSpPr>
          <p:nvPr/>
        </p:nvSpPr>
        <p:spPr bwMode="auto">
          <a:xfrm>
            <a:off x="7543800" y="3245026"/>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1" name="Rectangle 101"/>
          <p:cNvSpPr>
            <a:spLocks noChangeArrowheads="1"/>
          </p:cNvSpPr>
          <p:nvPr/>
        </p:nvSpPr>
        <p:spPr bwMode="auto">
          <a:xfrm>
            <a:off x="7543800" y="3815275"/>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747622" name="Rectangle 102"/>
          <p:cNvSpPr>
            <a:spLocks noChangeArrowheads="1"/>
          </p:cNvSpPr>
          <p:nvPr/>
        </p:nvSpPr>
        <p:spPr bwMode="auto">
          <a:xfrm>
            <a:off x="7543800" y="4005358"/>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62" name="Rectangle 100"/>
          <p:cNvSpPr>
            <a:spLocks noChangeArrowheads="1"/>
          </p:cNvSpPr>
          <p:nvPr/>
        </p:nvSpPr>
        <p:spPr bwMode="auto">
          <a:xfrm>
            <a:off x="7543800" y="3435109"/>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65" name="Rectangle 100"/>
          <p:cNvSpPr>
            <a:spLocks noChangeArrowheads="1"/>
          </p:cNvSpPr>
          <p:nvPr/>
        </p:nvSpPr>
        <p:spPr bwMode="auto">
          <a:xfrm>
            <a:off x="7543800" y="3625192"/>
            <a:ext cx="990600" cy="19367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grpSp>
        <p:nvGrpSpPr>
          <p:cNvPr id="2" name="Group 174"/>
          <p:cNvGrpSpPr>
            <a:grpSpLocks/>
          </p:cNvGrpSpPr>
          <p:nvPr/>
        </p:nvGrpSpPr>
        <p:grpSpPr bwMode="auto">
          <a:xfrm>
            <a:off x="5105400" y="1185866"/>
            <a:ext cx="2362200" cy="1200150"/>
            <a:chOff x="3504" y="923"/>
            <a:chExt cx="1488" cy="756"/>
          </a:xfrm>
        </p:grpSpPr>
        <p:sp>
          <p:nvSpPr>
            <p:cNvPr id="747690" name="Text Box 170"/>
            <p:cNvSpPr txBox="1">
              <a:spLocks noChangeArrowheads="1"/>
            </p:cNvSpPr>
            <p:nvPr/>
          </p:nvSpPr>
          <p:spPr bwMode="auto">
            <a:xfrm>
              <a:off x="3504" y="923"/>
              <a:ext cx="1285" cy="756"/>
            </a:xfrm>
            <a:prstGeom prst="rect">
              <a:avLst/>
            </a:prstGeom>
            <a:noFill/>
            <a:ln w="9525">
              <a:noFill/>
              <a:miter lim="800000"/>
              <a:headEnd/>
              <a:tailEnd/>
            </a:ln>
            <a:effectLst/>
          </p:spPr>
          <p:txBody>
            <a:bodyPr wrap="none">
              <a:prstTxWarp prst="textNoShape">
                <a:avLst/>
              </a:prstTxWarp>
              <a:spAutoFit/>
            </a:bodyPr>
            <a:lstStyle/>
            <a:p>
              <a:r>
                <a:rPr lang="en-US" sz="1200" dirty="0" err="1">
                  <a:solidFill>
                    <a:srgbClr val="000000"/>
                  </a:solidFill>
                  <a:latin typeface="Courier New" charset="0"/>
                </a:rPr>
                <a:t>int</a:t>
              </a:r>
              <a:r>
                <a:rPr lang="en-US" sz="1200" dirty="0">
                  <a:solidFill>
                    <a:srgbClr val="000000"/>
                  </a:solidFill>
                  <a:latin typeface="Courier New" charset="0"/>
                </a:rPr>
                <a:t> main() {</a:t>
              </a:r>
            </a:p>
            <a:p>
              <a:r>
                <a:rPr lang="en-US" sz="1200" dirty="0">
                  <a:solidFill>
                    <a:srgbClr val="000000"/>
                  </a:solidFill>
                  <a:latin typeface="Courier New" charset="0"/>
                </a:rPr>
                <a:t>  </a:t>
              </a:r>
              <a:r>
                <a:rPr lang="en-US" sz="1200" dirty="0" err="1">
                  <a:solidFill>
                    <a:srgbClr val="000000"/>
                  </a:solidFill>
                  <a:latin typeface="Courier New" charset="0"/>
                </a:rPr>
                <a:t>GWindow</a:t>
              </a:r>
              <a:r>
                <a:rPr lang="en-US" sz="1200" dirty="0">
                  <a:solidFill>
                    <a:srgbClr val="000000"/>
                  </a:solidFill>
                  <a:latin typeface="Courier New" charset="0"/>
                </a:rPr>
                <a:t> </a:t>
              </a:r>
              <a:r>
                <a:rPr lang="en-US" sz="1200" dirty="0" err="1">
                  <a:solidFill>
                    <a:srgbClr val="000000"/>
                  </a:solidFill>
                  <a:latin typeface="Courier New" charset="0"/>
                </a:rPr>
                <a:t>gw</a:t>
              </a:r>
              <a:r>
                <a:rPr lang="en-US" sz="1200" dirty="0">
                  <a:solidFill>
                    <a:srgbClr val="000000"/>
                  </a:solidFill>
                  <a:latin typeface="Courier New" charset="0"/>
                </a:rPr>
                <a:t>;</a:t>
              </a:r>
            </a:p>
            <a:p>
              <a:r>
                <a:rPr lang="en-US" sz="1200" dirty="0">
                  <a:solidFill>
                    <a:srgbClr val="000000"/>
                  </a:solidFill>
                  <a:latin typeface="Courier New" charset="0"/>
                </a:rPr>
                <a:t>  </a:t>
              </a:r>
              <a:r>
                <a:rPr lang="en-US" sz="1200" dirty="0" err="1">
                  <a:solidFill>
                    <a:srgbClr val="000000"/>
                  </a:solidFill>
                  <a:latin typeface="Courier New" charset="0"/>
                </a:rPr>
                <a:t>plot(gw</a:t>
              </a:r>
              <a:r>
                <a:rPr lang="en-US" sz="1200" dirty="0">
                  <a:solidFill>
                    <a:srgbClr val="000000"/>
                  </a:solidFill>
                  <a:latin typeface="Courier New" charset="0"/>
                </a:rPr>
                <a:t>, sin, </a:t>
              </a:r>
              <a:r>
                <a:rPr lang="en-US" sz="1200" b="0" i="1" dirty="0">
                  <a:solidFill>
                    <a:srgbClr val="000000"/>
                  </a:solidFill>
                  <a:latin typeface="Times New Roman"/>
                  <a:cs typeface="Times New Roman"/>
                </a:rPr>
                <a:t>. . .</a:t>
              </a:r>
              <a:r>
                <a:rPr lang="en-US" sz="1200" dirty="0">
                  <a:solidFill>
                    <a:srgbClr val="000000"/>
                  </a:solidFill>
                  <a:latin typeface="Courier New" charset="0"/>
                </a:rPr>
                <a:t>);</a:t>
              </a:r>
            </a:p>
            <a:p>
              <a:r>
                <a:rPr lang="en-US" sz="1200" dirty="0">
                  <a:solidFill>
                    <a:srgbClr val="000000"/>
                  </a:solidFill>
                  <a:latin typeface="Courier New" charset="0"/>
                </a:rPr>
                <a:t>  </a:t>
              </a:r>
              <a:r>
                <a:rPr lang="en-US" sz="1200" dirty="0" err="1">
                  <a:solidFill>
                    <a:srgbClr val="000000"/>
                  </a:solidFill>
                  <a:latin typeface="Courier New" charset="0"/>
                </a:rPr>
                <a:t>plot(gw</a:t>
              </a:r>
              <a:r>
                <a:rPr lang="en-US" sz="1200" dirty="0">
                  <a:solidFill>
                    <a:srgbClr val="000000"/>
                  </a:solidFill>
                  <a:latin typeface="Courier New" charset="0"/>
                </a:rPr>
                <a:t>, </a:t>
              </a:r>
              <a:r>
                <a:rPr lang="en-US" sz="1200" dirty="0" err="1">
                  <a:solidFill>
                    <a:srgbClr val="000000"/>
                  </a:solidFill>
                  <a:latin typeface="Courier New" charset="0"/>
                </a:rPr>
                <a:t>cos</a:t>
              </a:r>
              <a:r>
                <a:rPr lang="en-US" sz="1200" dirty="0">
                  <a:solidFill>
                    <a:srgbClr val="000000"/>
                  </a:solidFill>
                  <a:latin typeface="Courier New" charset="0"/>
                </a:rPr>
                <a:t>, </a:t>
              </a:r>
              <a:r>
                <a:rPr lang="en-US" sz="1200" b="0" i="1" dirty="0">
                  <a:solidFill>
                    <a:srgbClr val="000000"/>
                  </a:solidFill>
                  <a:latin typeface="Times New Roman"/>
                  <a:cs typeface="Times New Roman"/>
                </a:rPr>
                <a:t>. . .</a:t>
              </a:r>
              <a:r>
                <a:rPr lang="en-US" sz="1200" dirty="0">
                  <a:solidFill>
                    <a:srgbClr val="000000"/>
                  </a:solidFill>
                  <a:latin typeface="Courier New" charset="0"/>
                </a:rPr>
                <a:t>);</a:t>
              </a:r>
            </a:p>
            <a:p>
              <a:r>
                <a:rPr lang="en-US" sz="1200" dirty="0">
                  <a:solidFill>
                    <a:srgbClr val="000000"/>
                  </a:solidFill>
                  <a:latin typeface="Courier New" charset="0"/>
                </a:rPr>
                <a:t>  return 0;</a:t>
              </a:r>
            </a:p>
            <a:p>
              <a:r>
                <a:rPr lang="en-US" sz="1200" dirty="0">
                  <a:solidFill>
                    <a:srgbClr val="000000"/>
                  </a:solidFill>
                  <a:latin typeface="Courier New" charset="0"/>
                </a:rPr>
                <a:t>}</a:t>
              </a:r>
            </a:p>
          </p:txBody>
        </p:sp>
        <p:sp>
          <p:nvSpPr>
            <p:cNvPr id="747691" name="AutoShape 171"/>
            <p:cNvSpPr>
              <a:spLocks/>
            </p:cNvSpPr>
            <p:nvPr/>
          </p:nvSpPr>
          <p:spPr bwMode="auto">
            <a:xfrm>
              <a:off x="4878" y="981"/>
              <a:ext cx="114" cy="683"/>
            </a:xfrm>
            <a:prstGeom prst="rightBrace">
              <a:avLst>
                <a:gd name="adj1" fmla="val 42690"/>
                <a:gd name="adj2" fmla="val 50000"/>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latin typeface="Courier New" charset="0"/>
              </a:endParaRPr>
            </a:p>
          </p:txBody>
        </p:sp>
      </p:grpSp>
      <p:grpSp>
        <p:nvGrpSpPr>
          <p:cNvPr id="3" name="Group 174"/>
          <p:cNvGrpSpPr>
            <a:grpSpLocks/>
          </p:cNvGrpSpPr>
          <p:nvPr/>
        </p:nvGrpSpPr>
        <p:grpSpPr bwMode="auto">
          <a:xfrm>
            <a:off x="5105400" y="2820987"/>
            <a:ext cx="2362200" cy="646113"/>
            <a:chOff x="3504" y="923"/>
            <a:chExt cx="1488" cy="407"/>
          </a:xfrm>
        </p:grpSpPr>
        <p:sp>
          <p:nvSpPr>
            <p:cNvPr id="67" name="Text Box 170"/>
            <p:cNvSpPr txBox="1">
              <a:spLocks noChangeArrowheads="1"/>
            </p:cNvSpPr>
            <p:nvPr/>
          </p:nvSpPr>
          <p:spPr bwMode="auto">
            <a:xfrm>
              <a:off x="3504" y="923"/>
              <a:ext cx="1430" cy="407"/>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000000"/>
                  </a:solidFill>
                  <a:latin typeface="Courier New" charset="0"/>
                </a:rPr>
                <a:t>double </a:t>
              </a:r>
              <a:r>
                <a:rPr lang="en-US" sz="1200" dirty="0" err="1">
                  <a:solidFill>
                    <a:srgbClr val="000000"/>
                  </a:solidFill>
                  <a:latin typeface="Courier New" charset="0"/>
                </a:rPr>
                <a:t>sin(double</a:t>
              </a:r>
              <a:r>
                <a:rPr lang="en-US" sz="1200" dirty="0">
                  <a:solidFill>
                    <a:srgbClr val="000000"/>
                  </a:solidFill>
                  <a:latin typeface="Courier New" charset="0"/>
                </a:rPr>
                <a:t> </a:t>
              </a:r>
              <a:r>
                <a:rPr lang="en-US" sz="1200" dirty="0" err="1">
                  <a:solidFill>
                    <a:srgbClr val="000000"/>
                  </a:solidFill>
                  <a:latin typeface="Courier New" charset="0"/>
                </a:rPr>
                <a:t>x</a:t>
              </a:r>
              <a:r>
                <a:rPr lang="en-US" sz="1200" dirty="0">
                  <a:solidFill>
                    <a:srgbClr val="000000"/>
                  </a:solidFill>
                  <a:latin typeface="Courier New" charset="0"/>
                </a:rPr>
                <a:t>) {</a:t>
              </a:r>
            </a:p>
            <a:p>
              <a:r>
                <a:rPr lang="en-US" sz="1200" dirty="0">
                  <a:solidFill>
                    <a:srgbClr val="000000"/>
                  </a:solidFill>
                  <a:latin typeface="Courier New" charset="0"/>
                </a:rPr>
                <a:t>  </a:t>
              </a:r>
              <a:r>
                <a:rPr lang="en-US" sz="1200" b="0" i="1" dirty="0">
                  <a:solidFill>
                    <a:srgbClr val="000000"/>
                  </a:solidFill>
                  <a:latin typeface="Times New Roman"/>
                  <a:cs typeface="Times New Roman"/>
                </a:rPr>
                <a:t>. . . code to compute </a:t>
              </a:r>
              <a:r>
                <a:rPr lang="en-US" sz="1200" b="0" i="1" dirty="0" err="1">
                  <a:solidFill>
                    <a:srgbClr val="000000"/>
                  </a:solidFill>
                  <a:latin typeface="Times New Roman"/>
                  <a:cs typeface="Times New Roman"/>
                </a:rPr>
                <a:t>sin(x</a:t>
              </a:r>
              <a:r>
                <a:rPr lang="en-US" sz="1200" b="0" i="1" dirty="0">
                  <a:solidFill>
                    <a:srgbClr val="000000"/>
                  </a:solidFill>
                  <a:latin typeface="Times New Roman"/>
                  <a:cs typeface="Times New Roman"/>
                </a:rPr>
                <a:t>) . . .</a:t>
              </a:r>
            </a:p>
            <a:p>
              <a:r>
                <a:rPr lang="en-US" sz="1200" dirty="0">
                  <a:solidFill>
                    <a:srgbClr val="000000"/>
                  </a:solidFill>
                  <a:latin typeface="Courier New" charset="0"/>
                </a:rPr>
                <a:t>}</a:t>
              </a:r>
            </a:p>
          </p:txBody>
        </p:sp>
        <p:sp>
          <p:nvSpPr>
            <p:cNvPr id="68" name="AutoShape 171"/>
            <p:cNvSpPr>
              <a:spLocks/>
            </p:cNvSpPr>
            <p:nvPr/>
          </p:nvSpPr>
          <p:spPr bwMode="auto">
            <a:xfrm>
              <a:off x="4896" y="981"/>
              <a:ext cx="96" cy="314"/>
            </a:xfrm>
            <a:prstGeom prst="rightBrace">
              <a:avLst>
                <a:gd name="adj1" fmla="val 42690"/>
                <a:gd name="adj2" fmla="val 50000"/>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latin typeface="Courier New" charset="0"/>
              </a:endParaRPr>
            </a:p>
          </p:txBody>
        </p:sp>
      </p:grpSp>
      <p:grpSp>
        <p:nvGrpSpPr>
          <p:cNvPr id="4" name="Group 174"/>
          <p:cNvGrpSpPr>
            <a:grpSpLocks/>
          </p:cNvGrpSpPr>
          <p:nvPr/>
        </p:nvGrpSpPr>
        <p:grpSpPr bwMode="auto">
          <a:xfrm>
            <a:off x="5105400" y="4154487"/>
            <a:ext cx="2362200" cy="646113"/>
            <a:chOff x="3504" y="923"/>
            <a:chExt cx="1488" cy="407"/>
          </a:xfrm>
        </p:grpSpPr>
        <p:sp>
          <p:nvSpPr>
            <p:cNvPr id="70" name="Text Box 170"/>
            <p:cNvSpPr txBox="1">
              <a:spLocks noChangeArrowheads="1"/>
            </p:cNvSpPr>
            <p:nvPr/>
          </p:nvSpPr>
          <p:spPr bwMode="auto">
            <a:xfrm>
              <a:off x="3504" y="923"/>
              <a:ext cx="1446" cy="407"/>
            </a:xfrm>
            <a:prstGeom prst="rect">
              <a:avLst/>
            </a:prstGeom>
            <a:noFill/>
            <a:ln w="9525">
              <a:noFill/>
              <a:miter lim="800000"/>
              <a:headEnd/>
              <a:tailEnd/>
            </a:ln>
            <a:effectLst/>
          </p:spPr>
          <p:txBody>
            <a:bodyPr wrap="none">
              <a:prstTxWarp prst="textNoShape">
                <a:avLst/>
              </a:prstTxWarp>
              <a:spAutoFit/>
            </a:bodyPr>
            <a:lstStyle/>
            <a:p>
              <a:r>
                <a:rPr lang="en-US" sz="1200" dirty="0">
                  <a:solidFill>
                    <a:srgbClr val="000000"/>
                  </a:solidFill>
                  <a:latin typeface="Courier New" charset="0"/>
                </a:rPr>
                <a:t>double </a:t>
              </a:r>
              <a:r>
                <a:rPr lang="en-US" sz="1200" dirty="0" err="1">
                  <a:solidFill>
                    <a:srgbClr val="000000"/>
                  </a:solidFill>
                  <a:latin typeface="Courier New" charset="0"/>
                </a:rPr>
                <a:t>cos(double</a:t>
              </a:r>
              <a:r>
                <a:rPr lang="en-US" sz="1200" dirty="0">
                  <a:solidFill>
                    <a:srgbClr val="000000"/>
                  </a:solidFill>
                  <a:latin typeface="Courier New" charset="0"/>
                </a:rPr>
                <a:t> </a:t>
              </a:r>
              <a:r>
                <a:rPr lang="en-US" sz="1200" dirty="0" err="1">
                  <a:solidFill>
                    <a:srgbClr val="000000"/>
                  </a:solidFill>
                  <a:latin typeface="Courier New" charset="0"/>
                </a:rPr>
                <a:t>x</a:t>
              </a:r>
              <a:r>
                <a:rPr lang="en-US" sz="1200" dirty="0">
                  <a:solidFill>
                    <a:srgbClr val="000000"/>
                  </a:solidFill>
                  <a:latin typeface="Courier New" charset="0"/>
                </a:rPr>
                <a:t>) {</a:t>
              </a:r>
            </a:p>
            <a:p>
              <a:r>
                <a:rPr lang="en-US" sz="1200" dirty="0">
                  <a:solidFill>
                    <a:srgbClr val="000000"/>
                  </a:solidFill>
                  <a:latin typeface="Courier New" charset="0"/>
                </a:rPr>
                <a:t>  </a:t>
              </a:r>
              <a:r>
                <a:rPr lang="en-US" sz="1200" b="0" i="1" dirty="0">
                  <a:solidFill>
                    <a:srgbClr val="000000"/>
                  </a:solidFill>
                  <a:latin typeface="Times New Roman"/>
                  <a:cs typeface="Times New Roman"/>
                </a:rPr>
                <a:t>. . . code to compute </a:t>
              </a:r>
              <a:r>
                <a:rPr lang="en-US" sz="1200" b="0" i="1" dirty="0" err="1">
                  <a:solidFill>
                    <a:srgbClr val="000000"/>
                  </a:solidFill>
                  <a:latin typeface="Times New Roman"/>
                  <a:cs typeface="Times New Roman"/>
                </a:rPr>
                <a:t>cos(x</a:t>
              </a:r>
              <a:r>
                <a:rPr lang="en-US" sz="1200" b="0" i="1" dirty="0">
                  <a:solidFill>
                    <a:srgbClr val="000000"/>
                  </a:solidFill>
                  <a:latin typeface="Times New Roman"/>
                  <a:cs typeface="Times New Roman"/>
                </a:rPr>
                <a:t>) . . .</a:t>
              </a:r>
            </a:p>
            <a:p>
              <a:r>
                <a:rPr lang="en-US" sz="1200" dirty="0">
                  <a:solidFill>
                    <a:srgbClr val="000000"/>
                  </a:solidFill>
                  <a:latin typeface="Courier New" charset="0"/>
                </a:rPr>
                <a:t>}</a:t>
              </a:r>
            </a:p>
          </p:txBody>
        </p:sp>
        <p:sp>
          <p:nvSpPr>
            <p:cNvPr id="71" name="AutoShape 171"/>
            <p:cNvSpPr>
              <a:spLocks/>
            </p:cNvSpPr>
            <p:nvPr/>
          </p:nvSpPr>
          <p:spPr bwMode="auto">
            <a:xfrm>
              <a:off x="4896" y="981"/>
              <a:ext cx="96" cy="314"/>
            </a:xfrm>
            <a:prstGeom prst="rightBrace">
              <a:avLst>
                <a:gd name="adj1" fmla="val 42690"/>
                <a:gd name="adj2" fmla="val 50000"/>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23">
                                            <p:txEl>
                                              <p:pRg st="2" end="2"/>
                                            </p:txEl>
                                          </p:spTgt>
                                        </p:tgtEl>
                                        <p:attrNameLst>
                                          <p:attrName>style.visibility</p:attrName>
                                        </p:attrNameLst>
                                      </p:cBhvr>
                                      <p:to>
                                        <p:strVal val="visible"/>
                                      </p:to>
                                    </p:set>
                                  </p:childTnLst>
                                </p:cTn>
                              </p:par>
                              <p:par>
                                <p:cTn id="11" presetID="1" presetClass="emph" presetSubtype="2" fill="hold" nodeType="withEffect">
                                  <p:stCondLst>
                                    <p:cond delay="0"/>
                                  </p:stCondLst>
                                  <p:childTnLst>
                                    <p:animClr clrSpc="rgb" dir="cw">
                                      <p:cBhvr>
                                        <p:cTn id="12" dur="500" fill="hold"/>
                                        <p:tgtEl>
                                          <p:spTgt spid="65"/>
                                        </p:tgtEl>
                                        <p:attrNameLst>
                                          <p:attrName>fillcolor</p:attrName>
                                        </p:attrNameLst>
                                      </p:cBhvr>
                                      <p:to>
                                        <a:srgbClr val="FF00FF"/>
                                      </p:to>
                                    </p:animClr>
                                    <p:set>
                                      <p:cBhvr>
                                        <p:cTn id="13" dur="500" fill="hold"/>
                                        <p:tgtEl>
                                          <p:spTgt spid="65"/>
                                        </p:tgtEl>
                                        <p:attrNameLst>
                                          <p:attrName>fill.type</p:attrName>
                                        </p:attrNameLst>
                                      </p:cBhvr>
                                      <p:to>
                                        <p:strVal val="solid"/>
                                      </p:to>
                                    </p:set>
                                    <p:set>
                                      <p:cBhvr>
                                        <p:cTn id="14" dur="500" fill="hold"/>
                                        <p:tgtEl>
                                          <p:spTgt spid="65"/>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747619"/>
                                        </p:tgtEl>
                                        <p:attrNameLst>
                                          <p:attrName>fillcolor</p:attrName>
                                        </p:attrNameLst>
                                      </p:cBhvr>
                                      <p:to>
                                        <a:srgbClr val="FF00FF"/>
                                      </p:to>
                                    </p:animClr>
                                    <p:set>
                                      <p:cBhvr>
                                        <p:cTn id="17" dur="500" fill="hold"/>
                                        <p:tgtEl>
                                          <p:spTgt spid="747619"/>
                                        </p:tgtEl>
                                        <p:attrNameLst>
                                          <p:attrName>fill.type</p:attrName>
                                        </p:attrNameLst>
                                      </p:cBhvr>
                                      <p:to>
                                        <p:strVal val="solid"/>
                                      </p:to>
                                    </p:set>
                                    <p:set>
                                      <p:cBhvr>
                                        <p:cTn id="18" dur="500" fill="hold"/>
                                        <p:tgtEl>
                                          <p:spTgt spid="747619"/>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747621"/>
                                        </p:tgtEl>
                                        <p:attrNameLst>
                                          <p:attrName>fillcolor</p:attrName>
                                        </p:attrNameLst>
                                      </p:cBhvr>
                                      <p:to>
                                        <a:srgbClr val="FF00FF"/>
                                      </p:to>
                                    </p:animClr>
                                    <p:set>
                                      <p:cBhvr>
                                        <p:cTn id="21" dur="500" fill="hold"/>
                                        <p:tgtEl>
                                          <p:spTgt spid="747621"/>
                                        </p:tgtEl>
                                        <p:attrNameLst>
                                          <p:attrName>fill.type</p:attrName>
                                        </p:attrNameLst>
                                      </p:cBhvr>
                                      <p:to>
                                        <p:strVal val="solid"/>
                                      </p:to>
                                    </p:set>
                                    <p:set>
                                      <p:cBhvr>
                                        <p:cTn id="22" dur="500" fill="hold"/>
                                        <p:tgtEl>
                                          <p:spTgt spid="747621"/>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62"/>
                                        </p:tgtEl>
                                        <p:attrNameLst>
                                          <p:attrName>fillcolor</p:attrName>
                                        </p:attrNameLst>
                                      </p:cBhvr>
                                      <p:to>
                                        <a:srgbClr val="FF00FF"/>
                                      </p:to>
                                    </p:animClr>
                                    <p:set>
                                      <p:cBhvr>
                                        <p:cTn id="25" dur="500" fill="hold"/>
                                        <p:tgtEl>
                                          <p:spTgt spid="62"/>
                                        </p:tgtEl>
                                        <p:attrNameLst>
                                          <p:attrName>fill.type</p:attrName>
                                        </p:attrNameLst>
                                      </p:cBhvr>
                                      <p:to>
                                        <p:strVal val="solid"/>
                                      </p:to>
                                    </p:set>
                                    <p:set>
                                      <p:cBhvr>
                                        <p:cTn id="26" dur="500" fill="hold"/>
                                        <p:tgtEl>
                                          <p:spTgt spid="62"/>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747622"/>
                                        </p:tgtEl>
                                        <p:attrNameLst>
                                          <p:attrName>fillcolor</p:attrName>
                                        </p:attrNameLst>
                                      </p:cBhvr>
                                      <p:to>
                                        <a:srgbClr val="FF00FF"/>
                                      </p:to>
                                    </p:animClr>
                                    <p:set>
                                      <p:cBhvr>
                                        <p:cTn id="29" dur="500" fill="hold"/>
                                        <p:tgtEl>
                                          <p:spTgt spid="747622"/>
                                        </p:tgtEl>
                                        <p:attrNameLst>
                                          <p:attrName>fill.type</p:attrName>
                                        </p:attrNameLst>
                                      </p:cBhvr>
                                      <p:to>
                                        <p:strVal val="solid"/>
                                      </p:to>
                                    </p:set>
                                    <p:set>
                                      <p:cBhvr>
                                        <p:cTn id="30" dur="500" fill="hold"/>
                                        <p:tgtEl>
                                          <p:spTgt spid="747622"/>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500" fill="hold"/>
                                        <p:tgtEl>
                                          <p:spTgt spid="747620"/>
                                        </p:tgtEl>
                                        <p:attrNameLst>
                                          <p:attrName>fillcolor</p:attrName>
                                        </p:attrNameLst>
                                      </p:cBhvr>
                                      <p:to>
                                        <a:srgbClr val="FF00FF"/>
                                      </p:to>
                                    </p:animClr>
                                    <p:set>
                                      <p:cBhvr>
                                        <p:cTn id="33" dur="500" fill="hold"/>
                                        <p:tgtEl>
                                          <p:spTgt spid="747620"/>
                                        </p:tgtEl>
                                        <p:attrNameLst>
                                          <p:attrName>fill.type</p:attrName>
                                        </p:attrNameLst>
                                      </p:cBhvr>
                                      <p:to>
                                        <p:strVal val="solid"/>
                                      </p:to>
                                    </p:set>
                                    <p:set>
                                      <p:cBhvr>
                                        <p:cTn id="34" dur="500" fill="hold"/>
                                        <p:tgtEl>
                                          <p:spTgt spid="747620"/>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7523">
                                            <p:txEl>
                                              <p:pRg st="3" end="3"/>
                                            </p:txEl>
                                          </p:spTgt>
                                        </p:tgtEl>
                                        <p:attrNameLst>
                                          <p:attrName>style.visibility</p:attrName>
                                        </p:attrNameLst>
                                      </p:cBhvr>
                                      <p:to>
                                        <p:strVal val="visible"/>
                                      </p:to>
                                    </p:set>
                                  </p:childTnLst>
                                </p:cTn>
                              </p:par>
                              <p:par>
                                <p:cTn id="39" presetID="1" presetClass="emph" presetSubtype="2" fill="hold" nodeType="withEffect">
                                  <p:stCondLst>
                                    <p:cond delay="0"/>
                                  </p:stCondLst>
                                  <p:childTnLst>
                                    <p:animClr clrSpc="rgb" dir="cw">
                                      <p:cBhvr>
                                        <p:cTn id="40" dur="500" fill="hold"/>
                                        <p:tgtEl>
                                          <p:spTgt spid="747627"/>
                                        </p:tgtEl>
                                        <p:attrNameLst>
                                          <p:attrName>fillcolor</p:attrName>
                                        </p:attrNameLst>
                                      </p:cBhvr>
                                      <p:to>
                                        <a:srgbClr val="00FF33"/>
                                      </p:to>
                                    </p:animClr>
                                    <p:set>
                                      <p:cBhvr>
                                        <p:cTn id="41" dur="500" fill="hold"/>
                                        <p:tgtEl>
                                          <p:spTgt spid="747627"/>
                                        </p:tgtEl>
                                        <p:attrNameLst>
                                          <p:attrName>fill.type</p:attrName>
                                        </p:attrNameLst>
                                      </p:cBhvr>
                                      <p:to>
                                        <p:strVal val="solid"/>
                                      </p:to>
                                    </p:set>
                                    <p:set>
                                      <p:cBhvr>
                                        <p:cTn id="42" dur="500" fill="hold"/>
                                        <p:tgtEl>
                                          <p:spTgt spid="747627"/>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500" fill="hold"/>
                                        <p:tgtEl>
                                          <p:spTgt spid="747628"/>
                                        </p:tgtEl>
                                        <p:attrNameLst>
                                          <p:attrName>fillcolor</p:attrName>
                                        </p:attrNameLst>
                                      </p:cBhvr>
                                      <p:to>
                                        <a:srgbClr val="00FF33"/>
                                      </p:to>
                                    </p:animClr>
                                    <p:set>
                                      <p:cBhvr>
                                        <p:cTn id="45" dur="500" fill="hold"/>
                                        <p:tgtEl>
                                          <p:spTgt spid="747628"/>
                                        </p:tgtEl>
                                        <p:attrNameLst>
                                          <p:attrName>fill.type</p:attrName>
                                        </p:attrNameLst>
                                      </p:cBhvr>
                                      <p:to>
                                        <p:strVal val="solid"/>
                                      </p:to>
                                    </p:set>
                                    <p:set>
                                      <p:cBhvr>
                                        <p:cTn id="46" dur="500" fill="hold"/>
                                        <p:tgtEl>
                                          <p:spTgt spid="747628"/>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747624"/>
                                        </p:tgtEl>
                                        <p:attrNameLst>
                                          <p:attrName>fillcolor</p:attrName>
                                        </p:attrNameLst>
                                      </p:cBhvr>
                                      <p:to>
                                        <a:srgbClr val="00FF33"/>
                                      </p:to>
                                    </p:animClr>
                                    <p:set>
                                      <p:cBhvr>
                                        <p:cTn id="49" dur="500" fill="hold"/>
                                        <p:tgtEl>
                                          <p:spTgt spid="747624"/>
                                        </p:tgtEl>
                                        <p:attrNameLst>
                                          <p:attrName>fill.type</p:attrName>
                                        </p:attrNameLst>
                                      </p:cBhvr>
                                      <p:to>
                                        <p:strVal val="solid"/>
                                      </p:to>
                                    </p:set>
                                    <p:set>
                                      <p:cBhvr>
                                        <p:cTn id="50" dur="500" fill="hold"/>
                                        <p:tgtEl>
                                          <p:spTgt spid="747624"/>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747625"/>
                                        </p:tgtEl>
                                        <p:attrNameLst>
                                          <p:attrName>fillcolor</p:attrName>
                                        </p:attrNameLst>
                                      </p:cBhvr>
                                      <p:to>
                                        <a:srgbClr val="00FF33"/>
                                      </p:to>
                                    </p:animClr>
                                    <p:set>
                                      <p:cBhvr>
                                        <p:cTn id="53" dur="500" fill="hold"/>
                                        <p:tgtEl>
                                          <p:spTgt spid="747625"/>
                                        </p:tgtEl>
                                        <p:attrNameLst>
                                          <p:attrName>fill.type</p:attrName>
                                        </p:attrNameLst>
                                      </p:cBhvr>
                                      <p:to>
                                        <p:strVal val="solid"/>
                                      </p:to>
                                    </p:set>
                                    <p:set>
                                      <p:cBhvr>
                                        <p:cTn id="54" dur="500" fill="hold"/>
                                        <p:tgtEl>
                                          <p:spTgt spid="747625"/>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747629"/>
                                        </p:tgtEl>
                                        <p:attrNameLst>
                                          <p:attrName>fillcolor</p:attrName>
                                        </p:attrNameLst>
                                      </p:cBhvr>
                                      <p:to>
                                        <a:srgbClr val="00FF33"/>
                                      </p:to>
                                    </p:animClr>
                                    <p:set>
                                      <p:cBhvr>
                                        <p:cTn id="57" dur="500" fill="hold"/>
                                        <p:tgtEl>
                                          <p:spTgt spid="747629"/>
                                        </p:tgtEl>
                                        <p:attrNameLst>
                                          <p:attrName>fill.type</p:attrName>
                                        </p:attrNameLst>
                                      </p:cBhvr>
                                      <p:to>
                                        <p:strVal val="solid"/>
                                      </p:to>
                                    </p:set>
                                    <p:set>
                                      <p:cBhvr>
                                        <p:cTn id="58" dur="500" fill="hold"/>
                                        <p:tgtEl>
                                          <p:spTgt spid="747629"/>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500" fill="hold"/>
                                        <p:tgtEl>
                                          <p:spTgt spid="747626"/>
                                        </p:tgtEl>
                                        <p:attrNameLst>
                                          <p:attrName>fillcolor</p:attrName>
                                        </p:attrNameLst>
                                      </p:cBhvr>
                                      <p:to>
                                        <a:srgbClr val="00FF33"/>
                                      </p:to>
                                    </p:animClr>
                                    <p:set>
                                      <p:cBhvr>
                                        <p:cTn id="61" dur="500" fill="hold"/>
                                        <p:tgtEl>
                                          <p:spTgt spid="747626"/>
                                        </p:tgtEl>
                                        <p:attrNameLst>
                                          <p:attrName>fill.type</p:attrName>
                                        </p:attrNameLst>
                                      </p:cBhvr>
                                      <p:to>
                                        <p:strVal val="solid"/>
                                      </p:to>
                                    </p:set>
                                    <p:set>
                                      <p:cBhvr>
                                        <p:cTn id="62" dur="500" fill="hold"/>
                                        <p:tgtEl>
                                          <p:spTgt spid="747626"/>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475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Plotting a Function</a:t>
            </a:r>
            <a:endParaRPr lang="en-US" sz="4200" dirty="0">
              <a:solidFill>
                <a:srgbClr val="FF0000"/>
              </a:solidFill>
            </a:endParaRPr>
          </a:p>
        </p:txBody>
      </p:sp>
      <p:sp>
        <p:nvSpPr>
          <p:cNvPr id="11" name="Rectangle 3"/>
          <p:cNvSpPr>
            <a:spLocks noChangeArrowheads="1"/>
          </p:cNvSpPr>
          <p:nvPr/>
        </p:nvSpPr>
        <p:spPr bwMode="auto">
          <a:xfrm>
            <a:off x="482600" y="1155700"/>
            <a:ext cx="8128000" cy="2437590"/>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This section defines a </a:t>
            </a:r>
            <a:r>
              <a:rPr lang="en-US" sz="2000" dirty="0">
                <a:solidFill>
                  <a:srgbClr val="000000"/>
                </a:solidFill>
                <a:latin typeface="Courier New" charset="0"/>
              </a:rPr>
              <a:t>plot</a:t>
            </a:r>
            <a:r>
              <a:rPr lang="en-US" sz="2400" b="0" dirty="0">
                <a:solidFill>
                  <a:srgbClr val="000000"/>
                </a:solidFill>
              </a:rPr>
              <a:t> function that draws the graph of a function on the graphics window.</a:t>
            </a:r>
          </a:p>
          <a:p>
            <a:pPr marL="342900" indent="-342900">
              <a:lnSpc>
                <a:spcPct val="85000"/>
              </a:lnSpc>
              <a:spcAft>
                <a:spcPts val="1200"/>
              </a:spcAft>
              <a:buFontTx/>
              <a:buChar char="•"/>
            </a:pPr>
            <a:r>
              <a:rPr lang="en-US" altLang="zh-CN" sz="2400" b="0" dirty="0">
                <a:solidFill>
                  <a:srgbClr val="000000"/>
                </a:solidFill>
              </a:rPr>
              <a:t>The arguments to </a:t>
            </a:r>
            <a:r>
              <a:rPr lang="en-US" altLang="zh-CN" sz="2000" dirty="0">
                <a:solidFill>
                  <a:srgbClr val="000000"/>
                </a:solidFill>
                <a:latin typeface="Courier New"/>
                <a:cs typeface="Courier New"/>
              </a:rPr>
              <a:t>plot</a:t>
            </a:r>
            <a:r>
              <a:rPr lang="en-US" altLang="zh-CN" sz="2400" b="0" dirty="0">
                <a:solidFill>
                  <a:srgbClr val="000000"/>
                </a:solidFill>
              </a:rPr>
              <a:t> are the graphics window, the function, and the limits in the </a:t>
            </a:r>
            <a:r>
              <a:rPr lang="en-US" altLang="zh-CN" sz="2400" b="0" i="1" dirty="0">
                <a:solidFill>
                  <a:srgbClr val="000000"/>
                </a:solidFill>
              </a:rPr>
              <a:t>x</a:t>
            </a:r>
            <a:r>
              <a:rPr lang="en-US" altLang="zh-CN" sz="2400" b="0" dirty="0">
                <a:solidFill>
                  <a:srgbClr val="000000"/>
                </a:solidFill>
              </a:rPr>
              <a:t> and </a:t>
            </a:r>
            <a:r>
              <a:rPr lang="en-US" altLang="zh-CN" sz="2400" b="0" i="1" dirty="0">
                <a:solidFill>
                  <a:srgbClr val="000000"/>
                </a:solidFill>
              </a:rPr>
              <a:t>y</a:t>
            </a:r>
            <a:r>
              <a:rPr lang="en-US" altLang="zh-CN" sz="2400" b="0" dirty="0">
                <a:solidFill>
                  <a:srgbClr val="000000"/>
                </a:solidFill>
              </a:rPr>
              <a:t> directions.  For example, calling</a:t>
            </a:r>
          </a:p>
          <a:p>
            <a:pPr marL="342900" indent="-342900">
              <a:lnSpc>
                <a:spcPct val="85000"/>
              </a:lnSpc>
              <a:spcAft>
                <a:spcPts val="1200"/>
              </a:spcAft>
              <a:buFontTx/>
              <a:buChar char="•"/>
            </a:pPr>
            <a:endParaRPr lang="en-US" sz="2400" b="0" dirty="0">
              <a:solidFill>
                <a:srgbClr val="000000"/>
              </a:solidFill>
            </a:endParaRPr>
          </a:p>
          <a:p>
            <a:pPr marL="345600">
              <a:lnSpc>
                <a:spcPct val="85000"/>
              </a:lnSpc>
              <a:spcAft>
                <a:spcPts val="1200"/>
              </a:spcAft>
            </a:pPr>
            <a:r>
              <a:rPr lang="en-US" altLang="zh-CN" sz="2400" b="0" dirty="0">
                <a:solidFill>
                  <a:srgbClr val="000000"/>
                </a:solidFill>
              </a:rPr>
              <a:t>produces the following output:</a:t>
            </a:r>
          </a:p>
        </p:txBody>
      </p:sp>
      <p:pic>
        <p:nvPicPr>
          <p:cNvPr id="639008" name="Picture 32" descr="CosSmall"/>
          <p:cNvPicPr>
            <a:picLocks noChangeAspect="1" noChangeArrowheads="1"/>
          </p:cNvPicPr>
          <p:nvPr/>
        </p:nvPicPr>
        <p:blipFill>
          <a:blip r:embed="rId3"/>
          <a:srcRect/>
          <a:stretch>
            <a:fillRect/>
          </a:stretch>
        </p:blipFill>
        <p:spPr bwMode="auto">
          <a:xfrm>
            <a:off x="2783681" y="3764243"/>
            <a:ext cx="3576638" cy="2455863"/>
          </a:xfrm>
          <a:prstGeom prst="rect">
            <a:avLst/>
          </a:prstGeom>
          <a:noFill/>
        </p:spPr>
      </p:pic>
      <p:sp>
        <p:nvSpPr>
          <p:cNvPr id="639012" name="Text Box 36"/>
          <p:cNvSpPr txBox="1">
            <a:spLocks noChangeArrowheads="1"/>
          </p:cNvSpPr>
          <p:nvPr/>
        </p:nvSpPr>
        <p:spPr bwMode="auto">
          <a:xfrm>
            <a:off x="1581150" y="2678668"/>
            <a:ext cx="5981700" cy="369332"/>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ct val="50000"/>
              </a:spcBef>
            </a:pPr>
            <a:r>
              <a:rPr lang="en-US" sz="1800" dirty="0" err="1">
                <a:solidFill>
                  <a:srgbClr val="000000"/>
                </a:solidFill>
                <a:latin typeface="Courier New" charset="0"/>
              </a:rPr>
              <a:t>plot(gw</a:t>
            </a:r>
            <a:r>
              <a:rPr lang="en-US" sz="1800" dirty="0">
                <a:solidFill>
                  <a:srgbClr val="000000"/>
                </a:solidFill>
                <a:latin typeface="Courier New" charset="0"/>
              </a:rPr>
              <a:t>, </a:t>
            </a:r>
            <a:r>
              <a:rPr lang="en-US" sz="1800" dirty="0" err="1">
                <a:solidFill>
                  <a:srgbClr val="000000"/>
                </a:solidFill>
                <a:latin typeface="Courier New" charset="0"/>
              </a:rPr>
              <a:t>cos</a:t>
            </a:r>
            <a:r>
              <a:rPr lang="en-US" sz="1800" dirty="0">
                <a:solidFill>
                  <a:srgbClr val="000000"/>
                </a:solidFill>
                <a:latin typeface="Courier New" charset="0"/>
              </a:rPr>
              <a:t>, -2 * PI, 2 * PI, -1.0, 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90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9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0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Example: Defining the </a:t>
            </a:r>
            <a:r>
              <a:rPr lang="en-US" sz="3600" b="1" dirty="0">
                <a:solidFill>
                  <a:srgbClr val="FF0000"/>
                </a:solidFill>
                <a:latin typeface="Courier New"/>
                <a:cs typeface="Courier New"/>
              </a:rPr>
              <a:t>plot</a:t>
            </a:r>
            <a:r>
              <a:rPr lang="en-US" sz="4000" dirty="0">
                <a:solidFill>
                  <a:srgbClr val="FF0000"/>
                </a:solidFill>
              </a:rPr>
              <a:t> Function</a:t>
            </a:r>
            <a:endParaRPr lang="en-US" sz="4200" dirty="0">
              <a:solidFill>
                <a:srgbClr val="FF0000"/>
              </a:solidFill>
            </a:endParaRPr>
          </a:p>
        </p:txBody>
      </p:sp>
      <p:sp>
        <p:nvSpPr>
          <p:cNvPr id="695302" name="Text Box 6"/>
          <p:cNvSpPr txBox="1">
            <a:spLocks noChangeArrowheads="1"/>
          </p:cNvSpPr>
          <p:nvPr/>
        </p:nvSpPr>
        <p:spPr bwMode="auto">
          <a:xfrm>
            <a:off x="457199" y="1219200"/>
            <a:ext cx="8208963" cy="3342453"/>
          </a:xfrm>
          <a:prstGeom prst="rect">
            <a:avLst/>
          </a:prstGeom>
          <a:noFill/>
          <a:ln w="9525">
            <a:noFill/>
            <a:miter lim="800000"/>
            <a:headEnd/>
            <a:tailEnd/>
          </a:ln>
          <a:effectLst/>
        </p:spPr>
        <p:txBody>
          <a:bodyPr wrap="square">
            <a:prstTxWarp prst="textNoShape">
              <a:avLst/>
            </a:prstTxWarp>
            <a:spAutoFit/>
          </a:bodyPr>
          <a:lstStyle/>
          <a:p>
            <a:pPr marL="457200" indent="-457200">
              <a:lnSpc>
                <a:spcPct val="85000"/>
              </a:lnSpc>
              <a:spcBef>
                <a:spcPts val="0"/>
              </a:spcBef>
              <a:spcAft>
                <a:spcPts val="1200"/>
              </a:spcAft>
              <a:buFont typeface="+mj-lt"/>
              <a:buAutoNum type="arabicPeriod"/>
            </a:pPr>
            <a:r>
              <a:rPr lang="en-US" altLang="zh-CN" sz="2400" b="0" dirty="0">
                <a:solidFill>
                  <a:srgbClr val="000000"/>
                </a:solidFill>
              </a:rPr>
              <a:t>What is the prototype for the </a:t>
            </a:r>
            <a:r>
              <a:rPr lang="en-US" altLang="zh-CN" sz="2000" dirty="0">
                <a:solidFill>
                  <a:srgbClr val="000000"/>
                </a:solidFill>
                <a:latin typeface="Courier New" charset="0"/>
              </a:rPr>
              <a:t>plot</a:t>
            </a:r>
            <a:r>
              <a:rPr lang="en-US" altLang="zh-CN" sz="2400" b="0" dirty="0">
                <a:solidFill>
                  <a:srgbClr val="000000"/>
                </a:solidFill>
              </a:rPr>
              <a:t> function?</a:t>
            </a:r>
          </a:p>
          <a:p>
            <a:pPr marL="457200" indent="-457200" algn="just">
              <a:lnSpc>
                <a:spcPct val="85000"/>
              </a:lnSpc>
              <a:spcBef>
                <a:spcPts val="0"/>
              </a:spcBef>
              <a:spcAft>
                <a:spcPts val="1200"/>
              </a:spcAft>
              <a:buFont typeface="+mj-lt"/>
              <a:buAutoNum type="arabicPeriod"/>
            </a:pPr>
            <a:endParaRPr lang="en-US" altLang="zh-CN" sz="2400" b="0" dirty="0">
              <a:solidFill>
                <a:srgbClr val="000000"/>
              </a:solidFill>
            </a:endParaRPr>
          </a:p>
          <a:p>
            <a:pPr marL="457200" indent="-457200" algn="just">
              <a:lnSpc>
                <a:spcPct val="85000"/>
              </a:lnSpc>
              <a:spcBef>
                <a:spcPts val="0"/>
              </a:spcBef>
              <a:spcAft>
                <a:spcPts val="1200"/>
              </a:spcAft>
              <a:buFont typeface="+mj-lt"/>
              <a:buAutoNum type="arabicPeriod"/>
            </a:pPr>
            <a:endParaRPr lang="en-US" altLang="zh-CN" sz="2400" b="0" dirty="0">
              <a:solidFill>
                <a:srgbClr val="000000"/>
              </a:solidFill>
            </a:endParaRPr>
          </a:p>
          <a:p>
            <a:pPr marL="457200" indent="-457200">
              <a:lnSpc>
                <a:spcPct val="85000"/>
              </a:lnSpc>
              <a:spcBef>
                <a:spcPts val="0"/>
              </a:spcBef>
              <a:spcAft>
                <a:spcPts val="1200"/>
              </a:spcAft>
              <a:buFont typeface="+mj-lt"/>
              <a:buAutoNum type="arabicPeriod"/>
            </a:pPr>
            <a:r>
              <a:rPr lang="en-US" altLang="zh-CN" sz="2400" b="0" dirty="0">
                <a:solidFill>
                  <a:srgbClr val="000000"/>
                </a:solidFill>
              </a:rPr>
              <a:t>How would you convert values </a:t>
            </a:r>
            <a:r>
              <a:rPr lang="en-US" altLang="zh-CN" sz="2000" dirty="0">
                <a:solidFill>
                  <a:srgbClr val="000000"/>
                </a:solidFill>
                <a:latin typeface="Courier New" charset="0"/>
              </a:rPr>
              <a:t>x</a:t>
            </a:r>
            <a:r>
              <a:rPr lang="en-US" altLang="zh-CN" sz="2400" b="0" dirty="0">
                <a:solidFill>
                  <a:srgbClr val="000000"/>
                </a:solidFill>
              </a:rPr>
              <a:t> and </a:t>
            </a:r>
            <a:r>
              <a:rPr lang="en-US" altLang="zh-CN" sz="2000" dirty="0">
                <a:solidFill>
                  <a:srgbClr val="000000"/>
                </a:solidFill>
                <a:latin typeface="Courier New" charset="0"/>
              </a:rPr>
              <a:t>y</a:t>
            </a:r>
            <a:r>
              <a:rPr lang="en-US" altLang="zh-CN" sz="2400" b="0" dirty="0">
                <a:solidFill>
                  <a:srgbClr val="000000"/>
                </a:solidFill>
              </a:rPr>
              <a:t> in the mathematical domain into screen points </a:t>
            </a:r>
            <a:r>
              <a:rPr lang="en-US" altLang="zh-CN" sz="2000" dirty="0" err="1">
                <a:solidFill>
                  <a:srgbClr val="000000"/>
                </a:solidFill>
                <a:latin typeface="Courier New" charset="0"/>
              </a:rPr>
              <a:t>sx</a:t>
            </a:r>
            <a:r>
              <a:rPr lang="en-US" altLang="zh-CN" sz="2400" b="0" dirty="0">
                <a:solidFill>
                  <a:srgbClr val="000000"/>
                </a:solidFill>
              </a:rPr>
              <a:t> and </a:t>
            </a:r>
            <a:r>
              <a:rPr lang="en-US" altLang="zh-CN" sz="2000" dirty="0" err="1">
                <a:solidFill>
                  <a:srgbClr val="000000"/>
                </a:solidFill>
                <a:latin typeface="Courier New" charset="0"/>
              </a:rPr>
              <a:t>sy</a:t>
            </a:r>
            <a:r>
              <a:rPr lang="en-US" altLang="zh-CN" sz="2400" b="0" dirty="0">
                <a:solidFill>
                  <a:srgbClr val="000000"/>
                </a:solidFill>
              </a:rPr>
              <a:t>?</a:t>
            </a:r>
          </a:p>
          <a:p>
            <a:pPr lvl="1">
              <a:lnSpc>
                <a:spcPct val="85000"/>
              </a:lnSpc>
              <a:spcBef>
                <a:spcPts val="0"/>
              </a:spcBef>
              <a:spcAft>
                <a:spcPts val="1200"/>
              </a:spcAft>
            </a:pPr>
            <a:r>
              <a:rPr lang="en-US" altLang="zh-CN" sz="2400" b="0" dirty="0">
                <a:solidFill>
                  <a:srgbClr val="000000"/>
                </a:solidFill>
              </a:rPr>
              <a:t>Hint:  In the time that </a:t>
            </a:r>
            <a:r>
              <a:rPr lang="en-US" altLang="zh-CN" sz="2000" dirty="0">
                <a:solidFill>
                  <a:srgbClr val="000000"/>
                </a:solidFill>
                <a:latin typeface="Courier New" charset="0"/>
              </a:rPr>
              <a:t>x</a:t>
            </a:r>
            <a:r>
              <a:rPr lang="en-US" altLang="zh-CN" sz="2400" b="0" dirty="0">
                <a:solidFill>
                  <a:srgbClr val="000000"/>
                </a:solidFill>
              </a:rPr>
              <a:t> moves from </a:t>
            </a:r>
            <a:r>
              <a:rPr lang="en-US" altLang="zh-CN" sz="2000" dirty="0" err="1">
                <a:solidFill>
                  <a:srgbClr val="000000"/>
                </a:solidFill>
                <a:latin typeface="Courier New" charset="0"/>
              </a:rPr>
              <a:t>minX</a:t>
            </a:r>
            <a:r>
              <a:rPr lang="en-US" altLang="zh-CN" sz="2400" b="0" dirty="0">
                <a:solidFill>
                  <a:srgbClr val="000000"/>
                </a:solidFill>
              </a:rPr>
              <a:t> to </a:t>
            </a:r>
            <a:r>
              <a:rPr lang="en-US" altLang="zh-CN" sz="2000" dirty="0" err="1">
                <a:solidFill>
                  <a:srgbClr val="000000"/>
                </a:solidFill>
                <a:latin typeface="Courier New" charset="0"/>
              </a:rPr>
              <a:t>maxX</a:t>
            </a:r>
            <a:r>
              <a:rPr lang="en-US" altLang="zh-CN" sz="2400" b="0" dirty="0">
                <a:solidFill>
                  <a:srgbClr val="000000"/>
                </a:solidFill>
              </a:rPr>
              <a:t>, </a:t>
            </a:r>
            <a:r>
              <a:rPr lang="en-US" altLang="zh-CN" sz="2000" dirty="0" err="1">
                <a:solidFill>
                  <a:srgbClr val="000000"/>
                </a:solidFill>
                <a:latin typeface="Courier New" charset="0"/>
              </a:rPr>
              <a:t>sx</a:t>
            </a:r>
            <a:r>
              <a:rPr lang="en-US" altLang="zh-CN" sz="2400" b="0" dirty="0">
                <a:solidFill>
                  <a:srgbClr val="000000"/>
                </a:solidFill>
              </a:rPr>
              <a:t> must move from 0 to </a:t>
            </a:r>
            <a:r>
              <a:rPr lang="en-US" altLang="zh-CN" sz="2000" dirty="0" err="1">
                <a:solidFill>
                  <a:srgbClr val="000000"/>
                </a:solidFill>
                <a:latin typeface="Courier New" charset="0"/>
              </a:rPr>
              <a:t>gw.getWidth</a:t>
            </a:r>
            <a:r>
              <a:rPr lang="en-US" altLang="zh-CN" sz="2000" dirty="0">
                <a:solidFill>
                  <a:srgbClr val="000000"/>
                </a:solidFill>
                <a:latin typeface="Courier New" charset="0"/>
              </a:rPr>
              <a:t>()</a:t>
            </a:r>
            <a:r>
              <a:rPr lang="en-US" altLang="zh-CN" sz="2400" b="0" dirty="0">
                <a:solidFill>
                  <a:srgbClr val="000000"/>
                </a:solidFill>
              </a:rPr>
              <a:t>; </a:t>
            </a:r>
            <a:r>
              <a:rPr lang="en-US" altLang="zh-CN" sz="2000" dirty="0">
                <a:solidFill>
                  <a:srgbClr val="000000"/>
                </a:solidFill>
                <a:latin typeface="Courier New" charset="0"/>
              </a:rPr>
              <a:t>y</a:t>
            </a:r>
            <a:r>
              <a:rPr lang="en-US" altLang="zh-CN" sz="2400" b="0" dirty="0">
                <a:solidFill>
                  <a:srgbClr val="000000"/>
                </a:solidFill>
              </a:rPr>
              <a:t> must move in the opposite direction from </a:t>
            </a:r>
            <a:r>
              <a:rPr lang="en-US" altLang="zh-CN" sz="2000" dirty="0" err="1">
                <a:solidFill>
                  <a:srgbClr val="000000"/>
                </a:solidFill>
                <a:latin typeface="Courier New" charset="0"/>
              </a:rPr>
              <a:t>gw.getHeight</a:t>
            </a:r>
            <a:r>
              <a:rPr lang="en-US" altLang="zh-CN" sz="2000" dirty="0">
                <a:solidFill>
                  <a:srgbClr val="000000"/>
                </a:solidFill>
                <a:latin typeface="Courier New" charset="0"/>
              </a:rPr>
              <a:t>()</a:t>
            </a:r>
            <a:r>
              <a:rPr lang="en-US" altLang="zh-CN" sz="2400" b="0" dirty="0">
                <a:solidFill>
                  <a:srgbClr val="000000"/>
                </a:solidFill>
              </a:rPr>
              <a:t> to 0.</a:t>
            </a:r>
          </a:p>
        </p:txBody>
      </p:sp>
      <p:sp>
        <p:nvSpPr>
          <p:cNvPr id="695309" name="Text Box 13"/>
          <p:cNvSpPr txBox="1">
            <a:spLocks noChangeArrowheads="1"/>
          </p:cNvSpPr>
          <p:nvPr/>
        </p:nvSpPr>
        <p:spPr bwMode="auto">
          <a:xfrm>
            <a:off x="1409700" y="1671539"/>
            <a:ext cx="6324600" cy="830261"/>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1600" dirty="0">
                <a:solidFill>
                  <a:srgbClr val="000000"/>
                </a:solidFill>
                <a:latin typeface="Courier New" charset="0"/>
              </a:rPr>
              <a:t>void </a:t>
            </a:r>
            <a:r>
              <a:rPr lang="en-US" sz="1600" dirty="0" err="1">
                <a:solidFill>
                  <a:srgbClr val="000000"/>
                </a:solidFill>
                <a:latin typeface="Courier New" charset="0"/>
              </a:rPr>
              <a:t>plot(GWindow</a:t>
            </a:r>
            <a:r>
              <a:rPr lang="en-US" sz="1600" dirty="0">
                <a:solidFill>
                  <a:srgbClr val="000000"/>
                </a:solidFill>
                <a:latin typeface="Courier New" charset="0"/>
              </a:rPr>
              <a:t> &amp; </a:t>
            </a:r>
            <a:r>
              <a:rPr lang="en-US" sz="1600" dirty="0" err="1">
                <a:solidFill>
                  <a:srgbClr val="000000"/>
                </a:solidFill>
                <a:latin typeface="Courier New" charset="0"/>
              </a:rPr>
              <a:t>gw</a:t>
            </a:r>
            <a:r>
              <a:rPr lang="en-US" sz="1600" dirty="0">
                <a:solidFill>
                  <a:srgbClr val="000000"/>
                </a:solidFill>
                <a:latin typeface="Courier New" charset="0"/>
              </a:rPr>
              <a:t>, double (*</a:t>
            </a:r>
            <a:r>
              <a:rPr lang="en-US" sz="1600" dirty="0" err="1">
                <a:solidFill>
                  <a:srgbClr val="000000"/>
                </a:solidFill>
                <a:latin typeface="Courier New" charset="0"/>
              </a:rPr>
              <a:t>fn)(double</a:t>
            </a:r>
            <a:r>
              <a:rPr lang="en-US" sz="1600" dirty="0">
                <a:solidFill>
                  <a:srgbClr val="000000"/>
                </a:solidFill>
                <a:latin typeface="Courier New" charset="0"/>
              </a:rPr>
              <a:t>),</a:t>
            </a:r>
          </a:p>
          <a:p>
            <a:r>
              <a:rPr lang="en-US" sz="1600" dirty="0">
                <a:solidFill>
                  <a:srgbClr val="FFFFFF"/>
                </a:solidFill>
                <a:latin typeface="Courier New" charset="0"/>
              </a:rPr>
              <a:t>void </a:t>
            </a:r>
            <a:r>
              <a:rPr lang="en-US" sz="1600" dirty="0" err="1">
                <a:solidFill>
                  <a:srgbClr val="FFFFFF"/>
                </a:solidFill>
                <a:latin typeface="Courier New" charset="0"/>
              </a:rPr>
              <a:t>plot(GWindow</a:t>
            </a:r>
            <a:r>
              <a:rPr lang="en-US" sz="1600" dirty="0">
                <a:solidFill>
                  <a:srgbClr val="FFFFFF"/>
                </a:solidFill>
                <a:latin typeface="Courier New" charset="0"/>
              </a:rPr>
              <a:t> &amp; </a:t>
            </a:r>
            <a:r>
              <a:rPr lang="en-US" sz="1600" dirty="0" err="1">
                <a:solidFill>
                  <a:srgbClr val="FFFFFF"/>
                </a:solidFill>
                <a:latin typeface="Courier New" charset="0"/>
              </a:rPr>
              <a:t>gw</a:t>
            </a:r>
            <a:r>
              <a:rPr lang="en-US" sz="1600" dirty="0">
                <a:solidFill>
                  <a:srgbClr val="FFFFFF"/>
                </a:solidFill>
                <a:latin typeface="Courier New" charset="0"/>
              </a:rPr>
              <a:t>, </a:t>
            </a:r>
            <a:r>
              <a:rPr lang="en-US" sz="1600" dirty="0">
                <a:solidFill>
                  <a:srgbClr val="000000"/>
                </a:solidFill>
                <a:latin typeface="Courier New" charset="0"/>
              </a:rPr>
              <a:t>double </a:t>
            </a:r>
            <a:r>
              <a:rPr lang="en-US" sz="1600" dirty="0" err="1">
                <a:solidFill>
                  <a:srgbClr val="000000"/>
                </a:solidFill>
                <a:latin typeface="Courier New" charset="0"/>
              </a:rPr>
              <a:t>minX</a:t>
            </a:r>
            <a:r>
              <a:rPr lang="en-US" sz="1600" dirty="0">
                <a:solidFill>
                  <a:srgbClr val="000000"/>
                </a:solidFill>
                <a:latin typeface="Courier New" charset="0"/>
              </a:rPr>
              <a:t>, double </a:t>
            </a:r>
            <a:r>
              <a:rPr lang="en-US" sz="1600" dirty="0" err="1">
                <a:solidFill>
                  <a:srgbClr val="000000"/>
                </a:solidFill>
                <a:latin typeface="Courier New" charset="0"/>
              </a:rPr>
              <a:t>maxX</a:t>
            </a:r>
            <a:r>
              <a:rPr lang="en-US" sz="1600" dirty="0">
                <a:solidFill>
                  <a:srgbClr val="000000"/>
                </a:solidFill>
                <a:latin typeface="Courier New" charset="0"/>
              </a:rPr>
              <a:t>,</a:t>
            </a:r>
          </a:p>
          <a:p>
            <a:r>
              <a:rPr lang="en-US" sz="1600" dirty="0">
                <a:solidFill>
                  <a:srgbClr val="FFFFFF"/>
                </a:solidFill>
                <a:latin typeface="Courier New" charset="0"/>
              </a:rPr>
              <a:t>void </a:t>
            </a:r>
            <a:r>
              <a:rPr lang="en-US" sz="1600" dirty="0" err="1">
                <a:solidFill>
                  <a:srgbClr val="FFFFFF"/>
                </a:solidFill>
                <a:latin typeface="Courier New" charset="0"/>
              </a:rPr>
              <a:t>plot(GWindow</a:t>
            </a:r>
            <a:r>
              <a:rPr lang="en-US" sz="1600" dirty="0">
                <a:solidFill>
                  <a:srgbClr val="FFFFFF"/>
                </a:solidFill>
                <a:latin typeface="Courier New" charset="0"/>
              </a:rPr>
              <a:t> &amp; </a:t>
            </a:r>
            <a:r>
              <a:rPr lang="en-US" sz="1600" dirty="0" err="1">
                <a:solidFill>
                  <a:srgbClr val="FFFFFF"/>
                </a:solidFill>
                <a:latin typeface="Courier New" charset="0"/>
              </a:rPr>
              <a:t>gw</a:t>
            </a:r>
            <a:r>
              <a:rPr lang="en-US" sz="1600" dirty="0">
                <a:solidFill>
                  <a:srgbClr val="FFFFFF"/>
                </a:solidFill>
                <a:latin typeface="Courier New" charset="0"/>
              </a:rPr>
              <a:t>, </a:t>
            </a:r>
            <a:r>
              <a:rPr lang="en-US" sz="1600" dirty="0">
                <a:solidFill>
                  <a:srgbClr val="000000"/>
                </a:solidFill>
                <a:latin typeface="Courier New" charset="0"/>
              </a:rPr>
              <a:t>double </a:t>
            </a:r>
            <a:r>
              <a:rPr lang="en-US" sz="1600" dirty="0" err="1">
                <a:solidFill>
                  <a:srgbClr val="000000"/>
                </a:solidFill>
                <a:latin typeface="Courier New" charset="0"/>
              </a:rPr>
              <a:t>minY</a:t>
            </a:r>
            <a:r>
              <a:rPr lang="en-US" sz="1600" dirty="0">
                <a:solidFill>
                  <a:srgbClr val="000000"/>
                </a:solidFill>
                <a:latin typeface="Courier New" charset="0"/>
              </a:rPr>
              <a:t>, double </a:t>
            </a:r>
            <a:r>
              <a:rPr lang="en-US" sz="1600" dirty="0" err="1">
                <a:solidFill>
                  <a:srgbClr val="000000"/>
                </a:solidFill>
                <a:latin typeface="Courier New" charset="0"/>
              </a:rPr>
              <a:t>maxY</a:t>
            </a:r>
            <a:r>
              <a:rPr lang="en-US" sz="1600" dirty="0">
                <a:solidFill>
                  <a:srgbClr val="000000"/>
                </a:solidFill>
                <a:latin typeface="Courier New" charset="0"/>
              </a:rPr>
              <a:t>);</a:t>
            </a:r>
          </a:p>
        </p:txBody>
      </p:sp>
      <p:sp>
        <p:nvSpPr>
          <p:cNvPr id="695312" name="Text Box 16"/>
          <p:cNvSpPr txBox="1">
            <a:spLocks noChangeArrowheads="1"/>
          </p:cNvSpPr>
          <p:nvPr/>
        </p:nvSpPr>
        <p:spPr bwMode="auto">
          <a:xfrm>
            <a:off x="495300" y="2658888"/>
            <a:ext cx="8153400" cy="3785652"/>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1600" dirty="0">
                <a:solidFill>
                  <a:srgbClr val="000000"/>
                </a:solidFill>
                <a:latin typeface="Courier New" charset="0"/>
              </a:rPr>
              <a:t>double width = </a:t>
            </a:r>
            <a:r>
              <a:rPr lang="en-US" sz="1600" dirty="0" err="1">
                <a:solidFill>
                  <a:srgbClr val="000000"/>
                </a:solidFill>
                <a:latin typeface="Courier New" charset="0"/>
              </a:rPr>
              <a:t>gw.getWidth</a:t>
            </a:r>
            <a:r>
              <a:rPr lang="en-US" sz="1600" dirty="0">
                <a:solidFill>
                  <a:srgbClr val="000000"/>
                </a:solidFill>
                <a:latin typeface="Courier New" charset="0"/>
              </a:rPr>
              <a:t>();</a:t>
            </a:r>
          </a:p>
          <a:p>
            <a:r>
              <a:rPr lang="en-US" sz="1600" dirty="0">
                <a:solidFill>
                  <a:srgbClr val="000000"/>
                </a:solidFill>
                <a:latin typeface="Courier New" charset="0"/>
              </a:rPr>
              <a:t>double height = </a:t>
            </a:r>
            <a:r>
              <a:rPr lang="en-US" sz="1600" dirty="0" err="1">
                <a:solidFill>
                  <a:srgbClr val="000000"/>
                </a:solidFill>
                <a:latin typeface="Courier New" charset="0"/>
              </a:rPr>
              <a:t>gw.getHeight</a:t>
            </a:r>
            <a:r>
              <a:rPr lang="en-US" sz="1600" dirty="0">
                <a:solidFill>
                  <a:srgbClr val="000000"/>
                </a:solidFill>
                <a:latin typeface="Courier New" charset="0"/>
              </a:rPr>
              <a:t>();</a:t>
            </a:r>
          </a:p>
          <a:p>
            <a:r>
              <a:rPr lang="en-US" sz="1600" dirty="0">
                <a:solidFill>
                  <a:srgbClr val="000000"/>
                </a:solidFill>
                <a:latin typeface="Courier New" charset="0"/>
              </a:rPr>
              <a:t>double </a:t>
            </a:r>
            <a:r>
              <a:rPr lang="en-US" sz="1600" dirty="0" err="1">
                <a:solidFill>
                  <a:srgbClr val="000000"/>
                </a:solidFill>
                <a:latin typeface="Courier New" charset="0"/>
              </a:rPr>
              <a:t>nSteps</a:t>
            </a:r>
            <a:r>
              <a:rPr lang="en-US" sz="1600" dirty="0">
                <a:solidFill>
                  <a:srgbClr val="000000"/>
                </a:solidFill>
                <a:latin typeface="Courier New" charset="0"/>
              </a:rPr>
              <a:t> = </a:t>
            </a:r>
            <a:r>
              <a:rPr lang="en-US" sz="1600" dirty="0" err="1">
                <a:solidFill>
                  <a:srgbClr val="000000"/>
                </a:solidFill>
                <a:latin typeface="Courier New" charset="0"/>
              </a:rPr>
              <a:t>int</a:t>
            </a:r>
            <a:r>
              <a:rPr lang="en-US" sz="1600" dirty="0">
                <a:solidFill>
                  <a:srgbClr val="000000"/>
                </a:solidFill>
                <a:latin typeface="Courier New" charset="0"/>
              </a:rPr>
              <a:t>(width);</a:t>
            </a:r>
          </a:p>
          <a:p>
            <a:r>
              <a:rPr lang="en-US" sz="1600" dirty="0">
                <a:solidFill>
                  <a:srgbClr val="000000"/>
                </a:solidFill>
                <a:latin typeface="Courier New" charset="0"/>
              </a:rPr>
              <a:t>double dx = (</a:t>
            </a:r>
            <a:r>
              <a:rPr lang="en-US" sz="1600" dirty="0" err="1">
                <a:solidFill>
                  <a:srgbClr val="000000"/>
                </a:solidFill>
                <a:latin typeface="Courier New" charset="0"/>
              </a:rPr>
              <a:t>maxX</a:t>
            </a:r>
            <a:r>
              <a:rPr lang="en-US" sz="1600" dirty="0">
                <a:solidFill>
                  <a:srgbClr val="000000"/>
                </a:solidFill>
                <a:latin typeface="Courier New" charset="0"/>
              </a:rPr>
              <a:t> - </a:t>
            </a:r>
            <a:r>
              <a:rPr lang="en-US" sz="1600" dirty="0" err="1">
                <a:solidFill>
                  <a:srgbClr val="000000"/>
                </a:solidFill>
                <a:latin typeface="Courier New" charset="0"/>
              </a:rPr>
              <a:t>minX</a:t>
            </a:r>
            <a:r>
              <a:rPr lang="en-US" sz="1600" dirty="0">
                <a:solidFill>
                  <a:srgbClr val="000000"/>
                </a:solidFill>
                <a:latin typeface="Courier New" charset="0"/>
              </a:rPr>
              <a:t>) / </a:t>
            </a:r>
            <a:r>
              <a:rPr lang="en-US" sz="1600" dirty="0" err="1">
                <a:solidFill>
                  <a:srgbClr val="000000"/>
                </a:solidFill>
                <a:latin typeface="Courier New" charset="0"/>
              </a:rPr>
              <a:t>nSteps</a:t>
            </a:r>
            <a:r>
              <a:rPr lang="en-US" sz="1600" dirty="0">
                <a:solidFill>
                  <a:srgbClr val="000000"/>
                </a:solidFill>
                <a:latin typeface="Courier New" charset="0"/>
              </a:rPr>
              <a:t>;</a:t>
            </a:r>
          </a:p>
          <a:p>
            <a:r>
              <a:rPr lang="en-US" sz="1600" dirty="0">
                <a:solidFill>
                  <a:srgbClr val="000000"/>
                </a:solidFill>
                <a:latin typeface="Courier New" charset="0"/>
              </a:rPr>
              <a:t>double sx0 = 0;</a:t>
            </a:r>
          </a:p>
          <a:p>
            <a:r>
              <a:rPr lang="en-US" sz="1600" dirty="0">
                <a:solidFill>
                  <a:srgbClr val="000000"/>
                </a:solidFill>
                <a:latin typeface="Courier New" charset="0"/>
              </a:rPr>
              <a:t>double sy0 = height - (</a:t>
            </a:r>
            <a:r>
              <a:rPr lang="en-US" sz="1600" dirty="0" err="1">
                <a:solidFill>
                  <a:srgbClr val="000000"/>
                </a:solidFill>
                <a:latin typeface="Courier New" charset="0"/>
              </a:rPr>
              <a:t>fn</a:t>
            </a:r>
            <a:r>
              <a:rPr lang="en-US" sz="1600" dirty="0">
                <a:solidFill>
                  <a:srgbClr val="000000"/>
                </a:solidFill>
                <a:latin typeface="Courier New" charset="0"/>
              </a:rPr>
              <a:t>(</a:t>
            </a:r>
            <a:r>
              <a:rPr lang="en-US" sz="1600" dirty="0" err="1">
                <a:solidFill>
                  <a:srgbClr val="000000"/>
                </a:solidFill>
                <a:latin typeface="Courier New" charset="0"/>
              </a:rPr>
              <a:t>minX</a:t>
            </a:r>
            <a:r>
              <a:rPr lang="en-US" sz="1600" dirty="0">
                <a:solidFill>
                  <a:srgbClr val="000000"/>
                </a:solidFill>
                <a:latin typeface="Courier New" charset="0"/>
              </a:rPr>
              <a:t>) - </a:t>
            </a:r>
            <a:r>
              <a:rPr lang="en-US" sz="1600" dirty="0" err="1">
                <a:solidFill>
                  <a:srgbClr val="000000"/>
                </a:solidFill>
                <a:latin typeface="Courier New" charset="0"/>
              </a:rPr>
              <a:t>minY</a:t>
            </a:r>
            <a:r>
              <a:rPr lang="en-US" sz="1600" dirty="0">
                <a:solidFill>
                  <a:srgbClr val="000000"/>
                </a:solidFill>
                <a:latin typeface="Courier New" charset="0"/>
              </a:rPr>
              <a:t>) / (</a:t>
            </a:r>
            <a:r>
              <a:rPr lang="en-US" sz="1600" dirty="0" err="1">
                <a:solidFill>
                  <a:srgbClr val="000000"/>
                </a:solidFill>
                <a:latin typeface="Courier New" charset="0"/>
              </a:rPr>
              <a:t>maxY</a:t>
            </a:r>
            <a:r>
              <a:rPr lang="en-US" sz="1600" dirty="0">
                <a:solidFill>
                  <a:srgbClr val="000000"/>
                </a:solidFill>
                <a:latin typeface="Courier New" charset="0"/>
              </a:rPr>
              <a:t> - </a:t>
            </a:r>
            <a:r>
              <a:rPr lang="en-US" sz="1600" dirty="0" err="1">
                <a:solidFill>
                  <a:srgbClr val="000000"/>
                </a:solidFill>
                <a:latin typeface="Courier New" charset="0"/>
              </a:rPr>
              <a:t>minY</a:t>
            </a:r>
            <a:r>
              <a:rPr lang="en-US" sz="1600" dirty="0">
                <a:solidFill>
                  <a:srgbClr val="000000"/>
                </a:solidFill>
                <a:latin typeface="Courier New" charset="0"/>
              </a:rPr>
              <a:t>) * height;</a:t>
            </a:r>
          </a:p>
          <a:p>
            <a:r>
              <a:rPr lang="en-US" sz="1600" dirty="0">
                <a:solidFill>
                  <a:srgbClr val="000000"/>
                </a:solidFill>
                <a:latin typeface="Courier New" charset="0"/>
              </a:rPr>
              <a:t>for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 1; </a:t>
            </a:r>
            <a:r>
              <a:rPr lang="en-US" sz="1600" dirty="0" err="1">
                <a:solidFill>
                  <a:srgbClr val="000000"/>
                </a:solidFill>
                <a:latin typeface="Courier New" charset="0"/>
              </a:rPr>
              <a:t>i</a:t>
            </a:r>
            <a:r>
              <a:rPr lang="en-US" sz="1600" dirty="0">
                <a:solidFill>
                  <a:srgbClr val="000000"/>
                </a:solidFill>
                <a:latin typeface="Courier New" charset="0"/>
              </a:rPr>
              <a:t> &lt; </a:t>
            </a:r>
            <a:r>
              <a:rPr lang="en-US" sz="1600" dirty="0" err="1">
                <a:solidFill>
                  <a:srgbClr val="000000"/>
                </a:solidFill>
                <a:latin typeface="Courier New" charset="0"/>
              </a:rPr>
              <a:t>nSteps</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a:t>
            </a:r>
          </a:p>
          <a:p>
            <a:r>
              <a:rPr lang="en-US" sz="1600" dirty="0">
                <a:solidFill>
                  <a:srgbClr val="000000"/>
                </a:solidFill>
                <a:latin typeface="Courier New" charset="0"/>
              </a:rPr>
              <a:t>   double x = </a:t>
            </a:r>
            <a:r>
              <a:rPr lang="en-US" sz="1600" dirty="0" err="1">
                <a:solidFill>
                  <a:srgbClr val="000000"/>
                </a:solidFill>
                <a:latin typeface="Courier New" charset="0"/>
              </a:rPr>
              <a:t>minX</a:t>
            </a:r>
            <a:r>
              <a:rPr lang="en-US" sz="1600" dirty="0">
                <a:solidFill>
                  <a:srgbClr val="000000"/>
                </a:solidFill>
                <a:latin typeface="Courier New" charset="0"/>
              </a:rPr>
              <a:t> + </a:t>
            </a:r>
            <a:r>
              <a:rPr lang="en-US" sz="1600" dirty="0" err="1">
                <a:solidFill>
                  <a:srgbClr val="000000"/>
                </a:solidFill>
                <a:latin typeface="Courier New" charset="0"/>
              </a:rPr>
              <a:t>i</a:t>
            </a:r>
            <a:r>
              <a:rPr lang="en-US" sz="1600" dirty="0">
                <a:solidFill>
                  <a:srgbClr val="000000"/>
                </a:solidFill>
                <a:latin typeface="Courier New" charset="0"/>
              </a:rPr>
              <a:t> * dx;</a:t>
            </a:r>
          </a:p>
          <a:p>
            <a:r>
              <a:rPr lang="en-US" sz="1600" dirty="0">
                <a:solidFill>
                  <a:srgbClr val="000000"/>
                </a:solidFill>
                <a:latin typeface="Courier New" charset="0"/>
              </a:rPr>
              <a:t>   double y = </a:t>
            </a:r>
            <a:r>
              <a:rPr lang="en-US" sz="1600" dirty="0" err="1">
                <a:solidFill>
                  <a:srgbClr val="000000"/>
                </a:solidFill>
                <a:latin typeface="Courier New" charset="0"/>
              </a:rPr>
              <a:t>fn</a:t>
            </a:r>
            <a:r>
              <a:rPr lang="en-US" sz="1600" dirty="0">
                <a:solidFill>
                  <a:srgbClr val="000000"/>
                </a:solidFill>
                <a:latin typeface="Courier New" charset="0"/>
              </a:rPr>
              <a:t>(x);</a:t>
            </a:r>
          </a:p>
          <a:p>
            <a:r>
              <a:rPr lang="en-US" sz="1600" dirty="0">
                <a:solidFill>
                  <a:srgbClr val="000000"/>
                </a:solidFill>
                <a:latin typeface="Courier New" charset="0"/>
              </a:rPr>
              <a:t>   double sx1 = (x - </a:t>
            </a:r>
            <a:r>
              <a:rPr lang="en-US" sz="1600" dirty="0" err="1">
                <a:solidFill>
                  <a:srgbClr val="000000"/>
                </a:solidFill>
                <a:latin typeface="Courier New" charset="0"/>
              </a:rPr>
              <a:t>minX</a:t>
            </a:r>
            <a:r>
              <a:rPr lang="en-US" sz="1600" dirty="0">
                <a:solidFill>
                  <a:srgbClr val="000000"/>
                </a:solidFill>
                <a:latin typeface="Courier New" charset="0"/>
              </a:rPr>
              <a:t>) / (</a:t>
            </a:r>
            <a:r>
              <a:rPr lang="en-US" sz="1600" dirty="0" err="1">
                <a:solidFill>
                  <a:srgbClr val="000000"/>
                </a:solidFill>
                <a:latin typeface="Courier New" charset="0"/>
              </a:rPr>
              <a:t>maxX</a:t>
            </a:r>
            <a:r>
              <a:rPr lang="en-US" sz="1600" dirty="0">
                <a:solidFill>
                  <a:srgbClr val="000000"/>
                </a:solidFill>
                <a:latin typeface="Courier New" charset="0"/>
              </a:rPr>
              <a:t> - </a:t>
            </a:r>
            <a:r>
              <a:rPr lang="en-US" sz="1600" dirty="0" err="1">
                <a:solidFill>
                  <a:srgbClr val="000000"/>
                </a:solidFill>
                <a:latin typeface="Courier New" charset="0"/>
              </a:rPr>
              <a:t>minX</a:t>
            </a:r>
            <a:r>
              <a:rPr lang="en-US" sz="1600" dirty="0">
                <a:solidFill>
                  <a:srgbClr val="000000"/>
                </a:solidFill>
                <a:latin typeface="Courier New" charset="0"/>
              </a:rPr>
              <a:t>) * width;</a:t>
            </a:r>
          </a:p>
          <a:p>
            <a:r>
              <a:rPr lang="en-US" sz="1600" dirty="0">
                <a:solidFill>
                  <a:srgbClr val="000000"/>
                </a:solidFill>
                <a:latin typeface="Courier New" charset="0"/>
              </a:rPr>
              <a:t>   double sy1 = height - (y - </a:t>
            </a:r>
            <a:r>
              <a:rPr lang="en-US" sz="1600" dirty="0" err="1">
                <a:solidFill>
                  <a:srgbClr val="000000"/>
                </a:solidFill>
                <a:latin typeface="Courier New" charset="0"/>
              </a:rPr>
              <a:t>minY</a:t>
            </a:r>
            <a:r>
              <a:rPr lang="en-US" sz="1600" dirty="0">
                <a:solidFill>
                  <a:srgbClr val="000000"/>
                </a:solidFill>
                <a:latin typeface="Courier New" charset="0"/>
              </a:rPr>
              <a:t>) / (</a:t>
            </a:r>
            <a:r>
              <a:rPr lang="en-US" sz="1600" dirty="0" err="1">
                <a:solidFill>
                  <a:srgbClr val="000000"/>
                </a:solidFill>
                <a:latin typeface="Courier New" charset="0"/>
              </a:rPr>
              <a:t>maxY</a:t>
            </a:r>
            <a:r>
              <a:rPr lang="en-US" sz="1600" dirty="0">
                <a:solidFill>
                  <a:srgbClr val="000000"/>
                </a:solidFill>
                <a:latin typeface="Courier New" charset="0"/>
              </a:rPr>
              <a:t> - </a:t>
            </a:r>
            <a:r>
              <a:rPr lang="en-US" sz="1600" dirty="0" err="1">
                <a:solidFill>
                  <a:srgbClr val="000000"/>
                </a:solidFill>
                <a:latin typeface="Courier New" charset="0"/>
              </a:rPr>
              <a:t>minY</a:t>
            </a:r>
            <a:r>
              <a:rPr lang="en-US" sz="1600" dirty="0">
                <a:solidFill>
                  <a:srgbClr val="000000"/>
                </a:solidFill>
                <a:latin typeface="Courier New" charset="0"/>
              </a:rPr>
              <a:t>) * height;</a:t>
            </a:r>
          </a:p>
          <a:p>
            <a:r>
              <a:rPr lang="en-US" sz="1600" dirty="0">
                <a:solidFill>
                  <a:srgbClr val="000000"/>
                </a:solidFill>
                <a:latin typeface="Courier New" charset="0"/>
              </a:rPr>
              <a:t>   </a:t>
            </a:r>
            <a:r>
              <a:rPr lang="en-US" sz="1600" dirty="0" err="1">
                <a:solidFill>
                  <a:srgbClr val="000000"/>
                </a:solidFill>
                <a:latin typeface="Courier New" charset="0"/>
              </a:rPr>
              <a:t>gw.drawLine</a:t>
            </a:r>
            <a:r>
              <a:rPr lang="en-US" sz="1600" dirty="0">
                <a:solidFill>
                  <a:srgbClr val="000000"/>
                </a:solidFill>
                <a:latin typeface="Courier New" charset="0"/>
              </a:rPr>
              <a:t>(sx0, sy0, sx1, sy1);</a:t>
            </a:r>
          </a:p>
          <a:p>
            <a:r>
              <a:rPr lang="en-US" sz="1600" dirty="0">
                <a:solidFill>
                  <a:srgbClr val="000000"/>
                </a:solidFill>
                <a:latin typeface="Courier New" charset="0"/>
              </a:rPr>
              <a:t>   sx0 = sx1;</a:t>
            </a:r>
          </a:p>
          <a:p>
            <a:r>
              <a:rPr lang="en-US" sz="1600" dirty="0">
                <a:solidFill>
                  <a:srgbClr val="000000"/>
                </a:solidFill>
                <a:latin typeface="Courier New" charset="0"/>
              </a:rPr>
              <a:t>   sy0 = sy1;</a:t>
            </a:r>
          </a:p>
          <a:p>
            <a:r>
              <a:rPr lang="en-US" sz="16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5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530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530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5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9" grpId="0" animBg="1"/>
      <p:bldP spid="6953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Function Pointers in C++</a:t>
            </a:r>
            <a:endParaRPr lang="en-US" dirty="0">
              <a:solidFill>
                <a:srgbClr val="FF0000"/>
              </a:solidFill>
            </a:endParaRPr>
          </a:p>
        </p:txBody>
      </p:sp>
      <p:sp>
        <p:nvSpPr>
          <p:cNvPr id="691203" name="Rectangle 3"/>
          <p:cNvSpPr>
            <a:spLocks noChangeArrowheads="1"/>
          </p:cNvSpPr>
          <p:nvPr/>
        </p:nvSpPr>
        <p:spPr bwMode="auto">
          <a:xfrm>
            <a:off x="482600" y="1155700"/>
            <a:ext cx="8128000" cy="804862"/>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One of the hardest aspects of function pointers in C++ is writing the type for the function used in its declaration.</a:t>
            </a:r>
          </a:p>
        </p:txBody>
      </p:sp>
      <p:sp>
        <p:nvSpPr>
          <p:cNvPr id="691204" name="Rectangle 4"/>
          <p:cNvSpPr>
            <a:spLocks noChangeArrowheads="1"/>
          </p:cNvSpPr>
          <p:nvPr/>
        </p:nvSpPr>
        <p:spPr bwMode="auto">
          <a:xfrm>
            <a:off x="482600" y="1968501"/>
            <a:ext cx="8128000" cy="11176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syntax for declaring function pointers is consistent with the syntax for other pointer declarations, although it takes some getting used to.  Consider the following declarations:</a:t>
            </a:r>
          </a:p>
        </p:txBody>
      </p:sp>
      <p:graphicFrame>
        <p:nvGraphicFramePr>
          <p:cNvPr id="8" name="Table 7"/>
          <p:cNvGraphicFramePr>
            <a:graphicFrameLocks noGrp="1"/>
          </p:cNvGraphicFramePr>
          <p:nvPr>
            <p:extLst>
              <p:ext uri="{D42A27DB-BD31-4B8C-83A1-F6EECF244321}">
                <p14:modId xmlns:p14="http://schemas.microsoft.com/office/powerpoint/2010/main" val="2230242585"/>
              </p:ext>
            </p:extLst>
          </p:nvPr>
        </p:nvGraphicFramePr>
        <p:xfrm>
          <a:off x="285750" y="3124200"/>
          <a:ext cx="8572500" cy="3413760"/>
        </p:xfrm>
        <a:graphic>
          <a:graphicData uri="http://schemas.openxmlformats.org/drawingml/2006/table">
            <a:tbl>
              <a:tblPr firstRow="1" bandRow="1">
                <a:effectLst/>
                <a:tableStyleId>{306799F8-075E-4A3A-A7F6-7FBC6576F1A4}</a:tableStyleId>
              </a:tblPr>
              <a:tblGrid>
                <a:gridCol w="3050574">
                  <a:extLst>
                    <a:ext uri="{9D8B030D-6E8A-4147-A177-3AD203B41FA5}">
                      <a16:colId xmlns:a16="http://schemas.microsoft.com/office/drawing/2014/main" val="702151240"/>
                    </a:ext>
                  </a:extLst>
                </a:gridCol>
                <a:gridCol w="5521926">
                  <a:extLst>
                    <a:ext uri="{9D8B030D-6E8A-4147-A177-3AD203B41FA5}">
                      <a16:colId xmlns:a16="http://schemas.microsoft.com/office/drawing/2014/main" val="2256390951"/>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latin typeface="Courier New" charset="0"/>
                        </a:rPr>
                        <a:t>double x;</a:t>
                      </a:r>
                      <a:endParaRPr lang="en-US" altLang="zh-CN" sz="1600" dirty="0">
                        <a:solidFill>
                          <a:srgbClr val="000000"/>
                        </a:solidFill>
                        <a:latin typeface="Courier New"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Declares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x</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 as a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0107167"/>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 list[</a:t>
                      </a:r>
                      <a:r>
                        <a:rPr kumimoji="0" lang="en-US" altLang="zh-CN" sz="2000" b="0" i="1" u="none" strike="noStrike" kern="1200" cap="none" spc="0" normalizeH="0" baseline="0" noProof="0" dirty="0">
                          <a:ln>
                            <a:noFill/>
                          </a:ln>
                          <a:solidFill>
                            <a:srgbClr val="000000"/>
                          </a:solidFill>
                          <a:effectLst/>
                          <a:uLnTx/>
                          <a:uFillTx/>
                          <a:latin typeface="+mn-lt"/>
                          <a:ea typeface="+mn-ea"/>
                          <a:cs typeface="+mn-cs"/>
                        </a:rPr>
                        <a:t>n</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a:t>
                      </a:r>
                      <a:endParaRPr kumimoji="0" lang="en-US" altLang="zh-CN" sz="1600" b="1" i="0" u="none" strike="noStrike" kern="1200" cap="none" spc="0" normalizeH="0" baseline="0" noProof="0" dirty="0">
                        <a:ln>
                          <a:noFill/>
                        </a:ln>
                        <a:solidFill>
                          <a:srgbClr val="000000"/>
                        </a:solidFill>
                        <a:effectLst/>
                        <a:uLnTx/>
                        <a:uFillTx/>
                        <a:latin typeface="Courier New"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Declares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list</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 as an array of n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doubles</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9575943"/>
                  </a:ext>
                </a:extLst>
              </a:tr>
              <a:tr h="370840">
                <a:tc>
                  <a:txBody>
                    <a:bodyPr/>
                    <a:lstStyle/>
                    <a:p>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 *</a:t>
                      </a:r>
                      <a:r>
                        <a:rPr kumimoji="0" lang="en-US" altLang="zh-CN" sz="1800" b="1" i="0" u="none" strike="noStrike" kern="1200" cap="none" spc="0" normalizeH="0" baseline="0" noProof="0" dirty="0" err="1">
                          <a:ln>
                            <a:noFill/>
                          </a:ln>
                          <a:solidFill>
                            <a:srgbClr val="000000"/>
                          </a:solidFill>
                          <a:effectLst/>
                          <a:uLnTx/>
                          <a:uFillTx/>
                          <a:latin typeface="Courier New" charset="0"/>
                          <a:ea typeface="+mn-ea"/>
                          <a:cs typeface="+mn-cs"/>
                        </a:rPr>
                        <a:t>px</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Declares </a:t>
                      </a:r>
                      <a:r>
                        <a:rPr kumimoji="0" lang="en-US" altLang="zh-CN" sz="1800" b="1" i="0" u="none" strike="noStrike" kern="1200" cap="none" spc="0" normalizeH="0" baseline="0" noProof="0" dirty="0" err="1">
                          <a:ln>
                            <a:noFill/>
                          </a:ln>
                          <a:solidFill>
                            <a:srgbClr val="000000"/>
                          </a:solidFill>
                          <a:effectLst/>
                          <a:uLnTx/>
                          <a:uFillTx/>
                          <a:latin typeface="Courier New" charset="0"/>
                          <a:ea typeface="+mn-ea"/>
                          <a:cs typeface="+mn-cs"/>
                        </a:rPr>
                        <a:t>px</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 as a pointer to a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1579449"/>
                  </a:ext>
                </a:extLst>
              </a:tr>
              <a:tr h="370840">
                <a:tc>
                  <a:txBody>
                    <a:bodyPr/>
                    <a:lstStyle/>
                    <a:p>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 **</a:t>
                      </a:r>
                      <a:r>
                        <a:rPr kumimoji="0" lang="en-US" altLang="zh-CN" sz="1800" b="1" i="0" u="none" strike="noStrike" kern="1200" cap="none" spc="0" normalizeH="0" baseline="0" noProof="0" dirty="0" err="1">
                          <a:ln>
                            <a:noFill/>
                          </a:ln>
                          <a:solidFill>
                            <a:srgbClr val="000000"/>
                          </a:solidFill>
                          <a:effectLst/>
                          <a:uLnTx/>
                          <a:uFillTx/>
                          <a:latin typeface="Courier New" charset="0"/>
                          <a:ea typeface="+mn-ea"/>
                          <a:cs typeface="+mn-cs"/>
                        </a:rPr>
                        <a:t>ppx</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Declares </a:t>
                      </a:r>
                      <a:r>
                        <a:rPr kumimoji="0" lang="en-US" altLang="zh-CN" sz="1800" b="1" i="0" u="none" strike="noStrike" kern="1200" cap="none" spc="0" normalizeH="0" baseline="0" noProof="0" dirty="0" err="1">
                          <a:ln>
                            <a:noFill/>
                          </a:ln>
                          <a:solidFill>
                            <a:srgbClr val="000000"/>
                          </a:solidFill>
                          <a:effectLst/>
                          <a:uLnTx/>
                          <a:uFillTx/>
                          <a:latin typeface="Courier New" charset="0"/>
                          <a:ea typeface="+mn-ea"/>
                          <a:cs typeface="+mn-cs"/>
                        </a:rPr>
                        <a:t>ppx</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 as a pointer to a pointer to a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4321409"/>
                  </a:ext>
                </a:extLst>
              </a:tr>
              <a:tr h="370840">
                <a:tc>
                  <a:txBody>
                    <a:bodyPr/>
                    <a:lstStyle/>
                    <a:p>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 f(double);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Declares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f</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 as a function taking and returning a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0425880"/>
                  </a:ext>
                </a:extLst>
              </a:tr>
              <a:tr h="370840">
                <a:tc>
                  <a:txBody>
                    <a:bodyPr/>
                    <a:lstStyle/>
                    <a:p>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 *g(double);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Declares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g</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 as a function taking a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 and returning a pointer to a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615863"/>
                  </a:ext>
                </a:extLst>
              </a:tr>
              <a:tr h="370840">
                <a:tc>
                  <a:txBody>
                    <a:bodyPr/>
                    <a:lstStyle/>
                    <a:p>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 (*</a:t>
                      </a:r>
                      <a:r>
                        <a:rPr kumimoji="0" lang="en-US" altLang="zh-CN" sz="1800" b="1" i="0" u="none" strike="noStrike" kern="1200" cap="none" spc="0" normalizeH="0" baseline="0" noProof="0" dirty="0" err="1">
                          <a:ln>
                            <a:noFill/>
                          </a:ln>
                          <a:solidFill>
                            <a:srgbClr val="000000"/>
                          </a:solidFill>
                          <a:effectLst/>
                          <a:uLnTx/>
                          <a:uFillTx/>
                          <a:latin typeface="Courier New" charset="0"/>
                          <a:ea typeface="+mn-ea"/>
                          <a:cs typeface="+mn-cs"/>
                        </a:rPr>
                        <a:t>fn</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Declares </a:t>
                      </a:r>
                      <a:r>
                        <a:rPr kumimoji="0" lang="en-US" altLang="zh-CN" sz="1800" b="1" i="0" u="none" strike="noStrike" kern="1200" cap="none" spc="0" normalizeH="0" baseline="0" noProof="0" dirty="0" err="1">
                          <a:ln>
                            <a:noFill/>
                          </a:ln>
                          <a:solidFill>
                            <a:srgbClr val="000000"/>
                          </a:solidFill>
                          <a:effectLst/>
                          <a:uLnTx/>
                          <a:uFillTx/>
                          <a:latin typeface="Courier New" charset="0"/>
                          <a:ea typeface="+mn-ea"/>
                          <a:cs typeface="+mn-cs"/>
                        </a:rPr>
                        <a:t>fn</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 as </a:t>
                      </a:r>
                      <a:r>
                        <a:rPr kumimoji="0" lang="en-US" altLang="zh-CN" sz="2000" b="0" i="1" u="none" strike="noStrike" kern="1200" cap="none" spc="0" normalizeH="0" baseline="0" noProof="0" dirty="0">
                          <a:ln>
                            <a:noFill/>
                          </a:ln>
                          <a:solidFill>
                            <a:srgbClr val="FF0000"/>
                          </a:solidFill>
                          <a:effectLst/>
                          <a:uLnTx/>
                          <a:uFillTx/>
                          <a:latin typeface="Times New Roman" charset="0"/>
                          <a:ea typeface="+mn-ea"/>
                          <a:cs typeface="+mn-cs"/>
                        </a:rPr>
                        <a:t>a pointer to a function</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 taking and returning a </a:t>
                      </a:r>
                      <a:r>
                        <a:rPr kumimoji="0" lang="en-US" altLang="zh-CN" sz="1800" b="1" i="0" u="none" strike="noStrike" kern="1200" cap="none" spc="0" normalizeH="0" baseline="0" noProof="0" dirty="0">
                          <a:ln>
                            <a:noFill/>
                          </a:ln>
                          <a:solidFill>
                            <a:srgbClr val="000000"/>
                          </a:solidFill>
                          <a:effectLst/>
                          <a:uLnTx/>
                          <a:uFillTx/>
                          <a:latin typeface="Courier New" charset="0"/>
                          <a:ea typeface="+mn-ea"/>
                          <a:cs typeface="+mn-cs"/>
                        </a:rPr>
                        <a:t>double</a:t>
                      </a:r>
                      <a:r>
                        <a:rPr kumimoji="0" lang="en-US" altLang="zh-CN" sz="2000" b="0" i="1" u="none" strike="noStrike" kern="1200" cap="none" spc="0" normalizeH="0" baseline="0" noProof="0" dirty="0">
                          <a:ln>
                            <a:noFill/>
                          </a:ln>
                          <a:solidFill>
                            <a:srgbClr val="000000"/>
                          </a:solidFill>
                          <a:effectLst/>
                          <a:uLnTx/>
                          <a:uFillTx/>
                          <a:latin typeface="Times New Roman"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48797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2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Mapping Functions</a:t>
            </a:r>
            <a:endParaRPr lang="en-US">
              <a:solidFill>
                <a:srgbClr val="FF0000"/>
              </a:solidFill>
            </a:endParaRPr>
          </a:p>
        </p:txBody>
      </p:sp>
      <p:sp>
        <p:nvSpPr>
          <p:cNvPr id="700419" name="Rectangle 3"/>
          <p:cNvSpPr>
            <a:spLocks noChangeArrowheads="1"/>
          </p:cNvSpPr>
          <p:nvPr/>
        </p:nvSpPr>
        <p:spPr bwMode="auto">
          <a:xfrm>
            <a:off x="482600" y="1155700"/>
            <a:ext cx="8128000" cy="4476097"/>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The ability to work with pointers to functions offers one solution to the problem of iterating through the elements of a collection.  To use this approach, the collection must export a </a:t>
            </a:r>
            <a:r>
              <a:rPr lang="en-US" sz="2400" i="1" dirty="0">
                <a:solidFill>
                  <a:srgbClr val="FF0000"/>
                </a:solidFill>
              </a:rPr>
              <a:t>mapping function</a:t>
            </a:r>
            <a:r>
              <a:rPr lang="en-US" sz="2400" b="0" dirty="0">
                <a:solidFill>
                  <a:srgbClr val="000000"/>
                </a:solidFill>
              </a:rPr>
              <a:t> that applies a client-specified function to every element of the collection.</a:t>
            </a:r>
          </a:p>
          <a:p>
            <a:pPr marL="342900" indent="-342900">
              <a:lnSpc>
                <a:spcPct val="85000"/>
              </a:lnSpc>
              <a:spcAft>
                <a:spcPts val="1200"/>
              </a:spcAft>
              <a:buFontTx/>
              <a:buChar char="•"/>
            </a:pPr>
            <a:r>
              <a:rPr lang="en-US" altLang="zh-CN" sz="2400" b="0" dirty="0">
                <a:solidFill>
                  <a:srgbClr val="000000"/>
                </a:solidFill>
              </a:rPr>
              <a:t>Most collections in the Stanford libraries export the method that calls </a:t>
            </a:r>
            <a:r>
              <a:rPr lang="en-US" altLang="zh-CN" sz="2000" dirty="0" err="1">
                <a:solidFill>
                  <a:srgbClr val="000000"/>
                </a:solidFill>
                <a:latin typeface="Courier New" charset="0"/>
              </a:rPr>
              <a:t>fn</a:t>
            </a:r>
            <a:r>
              <a:rPr lang="en-US" altLang="zh-CN" sz="2400" b="0" dirty="0">
                <a:solidFill>
                  <a:srgbClr val="000000"/>
                </a:solidFill>
              </a:rPr>
              <a:t> on every element of the collection.</a:t>
            </a: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As an example, you can print the elements of an integer vector </a:t>
            </a:r>
            <a:r>
              <a:rPr lang="en-US" altLang="zh-CN" sz="2000" dirty="0">
                <a:solidFill>
                  <a:srgbClr val="000000"/>
                </a:solidFill>
                <a:latin typeface="Courier New"/>
                <a:cs typeface="Courier New"/>
              </a:rPr>
              <a:t>Vector&lt;</a:t>
            </a:r>
            <a:r>
              <a:rPr lang="en-US" altLang="zh-CN" sz="2000" dirty="0" err="1">
                <a:solidFill>
                  <a:srgbClr val="000000"/>
                </a:solidFill>
                <a:latin typeface="Courier New"/>
                <a:cs typeface="Courier New"/>
              </a:rPr>
              <a:t>int</a:t>
            </a:r>
            <a:r>
              <a:rPr lang="en-US" altLang="zh-CN" sz="2000" dirty="0">
                <a:solidFill>
                  <a:srgbClr val="000000"/>
                </a:solidFill>
                <a:latin typeface="Courier New"/>
                <a:cs typeface="Courier New"/>
              </a:rPr>
              <a:t>&gt;</a:t>
            </a:r>
            <a:r>
              <a:rPr lang="en-US" altLang="zh-CN" sz="2400" b="0" dirty="0">
                <a:solidFill>
                  <a:srgbClr val="000000"/>
                </a:solidFill>
              </a:rPr>
              <a:t> </a:t>
            </a:r>
            <a:r>
              <a:rPr lang="en-US" altLang="zh-CN" sz="2000" dirty="0">
                <a:solidFill>
                  <a:srgbClr val="000000"/>
                </a:solidFill>
                <a:latin typeface="Courier New" charset="0"/>
              </a:rPr>
              <a:t>v</a:t>
            </a:r>
            <a:r>
              <a:rPr lang="en-US" altLang="zh-CN" sz="2400" b="0" dirty="0">
                <a:solidFill>
                  <a:srgbClr val="000000"/>
                </a:solidFill>
              </a:rPr>
              <a:t>, by calling </a:t>
            </a:r>
            <a:r>
              <a:rPr lang="en-US" altLang="zh-CN" sz="2000" dirty="0" err="1">
                <a:solidFill>
                  <a:srgbClr val="000000"/>
                </a:solidFill>
                <a:latin typeface="Courier New" charset="0"/>
              </a:rPr>
              <a:t>v.mapAll</a:t>
            </a:r>
            <a:r>
              <a:rPr lang="en-US" altLang="zh-CN" sz="2000" dirty="0">
                <a:solidFill>
                  <a:srgbClr val="000000"/>
                </a:solidFill>
                <a:latin typeface="Courier New" charset="0"/>
              </a:rPr>
              <a:t>(</a:t>
            </a:r>
            <a:r>
              <a:rPr lang="en-US" altLang="zh-CN" sz="2000" dirty="0" err="1">
                <a:solidFill>
                  <a:srgbClr val="000000"/>
                </a:solidFill>
                <a:latin typeface="Courier New" charset="0"/>
              </a:rPr>
              <a:t>printInt</a:t>
            </a:r>
            <a:r>
              <a:rPr lang="en-US" altLang="zh-CN" sz="2000" dirty="0">
                <a:solidFill>
                  <a:srgbClr val="000000"/>
                </a:solidFill>
                <a:latin typeface="Courier New" charset="0"/>
              </a:rPr>
              <a:t>)</a:t>
            </a:r>
            <a:r>
              <a:rPr lang="en-US" altLang="zh-CN" sz="2400" b="0" dirty="0">
                <a:solidFill>
                  <a:srgbClr val="000000"/>
                </a:solidFill>
              </a:rPr>
              <a:t> where </a:t>
            </a:r>
            <a:r>
              <a:rPr lang="en-US" altLang="zh-CN" sz="2000" dirty="0" err="1">
                <a:solidFill>
                  <a:srgbClr val="000000"/>
                </a:solidFill>
                <a:latin typeface="Courier New" charset="0"/>
              </a:rPr>
              <a:t>printInt</a:t>
            </a:r>
            <a:r>
              <a:rPr lang="en-US" altLang="zh-CN" sz="2400" b="0" dirty="0">
                <a:solidFill>
                  <a:srgbClr val="000000"/>
                </a:solidFill>
              </a:rPr>
              <a:t> is</a:t>
            </a:r>
          </a:p>
        </p:txBody>
      </p:sp>
      <p:sp>
        <p:nvSpPr>
          <p:cNvPr id="700426" name="Text Box 10"/>
          <p:cNvSpPr txBox="1">
            <a:spLocks noChangeArrowheads="1"/>
          </p:cNvSpPr>
          <p:nvPr/>
        </p:nvSpPr>
        <p:spPr bwMode="auto">
          <a:xfrm>
            <a:off x="2057400" y="3697287"/>
            <a:ext cx="5029200" cy="646113"/>
          </a:xfrm>
          <a:prstGeom prst="rect">
            <a:avLst/>
          </a:prstGeom>
          <a:solidFill>
            <a:srgbClr val="FFFFFF"/>
          </a:solidFill>
          <a:ln w="9525">
            <a:solidFill>
              <a:schemeClr val="tx1"/>
            </a:solidFill>
            <a:miter lim="800000"/>
            <a:headEnd/>
            <a:tailEnd/>
          </a:ln>
          <a:effectLst/>
        </p:spPr>
        <p:txBody>
          <a:bodyPr wrap="square">
            <a:prstTxWarp prst="textNoShape">
              <a:avLst/>
            </a:prstTxWarp>
            <a:spAutoFit/>
          </a:bodyPr>
          <a:lstStyle/>
          <a:p>
            <a:pPr>
              <a:spcBef>
                <a:spcPts val="0"/>
              </a:spcBef>
            </a:pPr>
            <a:r>
              <a:rPr lang="en-US" sz="1800" dirty="0">
                <a:solidFill>
                  <a:srgbClr val="000000"/>
                </a:solidFill>
                <a:latin typeface="Courier New" charset="0"/>
              </a:rPr>
              <a:t>template &lt;</a:t>
            </a:r>
            <a:r>
              <a:rPr lang="en-US" sz="1800" dirty="0" err="1">
                <a:solidFill>
                  <a:srgbClr val="000000"/>
                </a:solidFill>
                <a:latin typeface="Courier New" charset="0"/>
              </a:rPr>
              <a:t>typename</a:t>
            </a:r>
            <a:r>
              <a:rPr lang="en-US" sz="1800" dirty="0">
                <a:solidFill>
                  <a:srgbClr val="000000"/>
                </a:solidFill>
                <a:latin typeface="Courier New" charset="0"/>
              </a:rPr>
              <a:t> </a:t>
            </a:r>
            <a:r>
              <a:rPr lang="en-US" sz="1800" dirty="0" err="1">
                <a:solidFill>
                  <a:srgbClr val="000000"/>
                </a:solidFill>
                <a:latin typeface="Courier New" charset="0"/>
              </a:rPr>
              <a:t>ValueType</a:t>
            </a:r>
            <a:r>
              <a:rPr lang="en-US" sz="1800" dirty="0">
                <a:solidFill>
                  <a:srgbClr val="000000"/>
                </a:solidFill>
                <a:latin typeface="Courier New" charset="0"/>
              </a:rPr>
              <a:t>&gt;</a:t>
            </a:r>
          </a:p>
          <a:p>
            <a:pPr>
              <a:spcBef>
                <a:spcPts val="0"/>
              </a:spcBef>
            </a:pPr>
            <a:r>
              <a:rPr lang="en-US" sz="1800" dirty="0">
                <a:solidFill>
                  <a:srgbClr val="000000"/>
                </a:solidFill>
                <a:latin typeface="Courier New" charset="0"/>
              </a:rPr>
              <a:t>void </a:t>
            </a:r>
            <a:r>
              <a:rPr lang="en-US" sz="1800" dirty="0" err="1">
                <a:solidFill>
                  <a:srgbClr val="000000"/>
                </a:solidFill>
                <a:latin typeface="Courier New" charset="0"/>
              </a:rPr>
              <a:t>mapAll(void</a:t>
            </a:r>
            <a:r>
              <a:rPr lang="en-US" sz="1800" dirty="0">
                <a:solidFill>
                  <a:srgbClr val="000000"/>
                </a:solidFill>
                <a:latin typeface="Courier New" charset="0"/>
              </a:rPr>
              <a:t> (*</a:t>
            </a:r>
            <a:r>
              <a:rPr lang="en-US" sz="1800" dirty="0" err="1">
                <a:solidFill>
                  <a:srgbClr val="000000"/>
                </a:solidFill>
                <a:latin typeface="Courier New" charset="0"/>
              </a:rPr>
              <a:t>fn)(ValueType</a:t>
            </a:r>
            <a:r>
              <a:rPr lang="en-US" sz="1800" dirty="0">
                <a:solidFill>
                  <a:srgbClr val="000000"/>
                </a:solidFill>
                <a:latin typeface="Courier New" charset="0"/>
              </a:rPr>
              <a:t>));</a:t>
            </a:r>
          </a:p>
        </p:txBody>
      </p:sp>
      <p:sp>
        <p:nvSpPr>
          <p:cNvPr id="700434" name="Text Box 18"/>
          <p:cNvSpPr txBox="1">
            <a:spLocks noChangeArrowheads="1"/>
          </p:cNvSpPr>
          <p:nvPr/>
        </p:nvSpPr>
        <p:spPr bwMode="auto">
          <a:xfrm>
            <a:off x="2057400" y="5705476"/>
            <a:ext cx="5029200" cy="923924"/>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1800" dirty="0">
                <a:solidFill>
                  <a:srgbClr val="000000"/>
                </a:solidFill>
                <a:latin typeface="Courier New" charset="0"/>
              </a:rPr>
              <a:t>void </a:t>
            </a:r>
            <a:r>
              <a:rPr lang="en-US" sz="1800" dirty="0" err="1">
                <a:solidFill>
                  <a:srgbClr val="000000"/>
                </a:solidFill>
                <a:latin typeface="Courier New" charset="0"/>
              </a:rPr>
              <a:t>printInt(int</a:t>
            </a:r>
            <a:r>
              <a:rPr lang="en-US" sz="1800" dirty="0">
                <a:solidFill>
                  <a:srgbClr val="000000"/>
                </a:solidFill>
                <a:latin typeface="Courier New" charset="0"/>
              </a:rPr>
              <a:t> </a:t>
            </a:r>
            <a:r>
              <a:rPr lang="en-US" sz="1800" dirty="0" err="1">
                <a:solidFill>
                  <a:srgbClr val="000000"/>
                </a:solidFill>
                <a:latin typeface="Courier New" charset="0"/>
              </a:rPr>
              <a:t>n</a:t>
            </a:r>
            <a:r>
              <a:rPr lang="en-US" sz="1800" dirty="0">
                <a:solidFill>
                  <a:srgbClr val="000000"/>
                </a:solidFill>
                <a:latin typeface="Courier New" charset="0"/>
              </a:rPr>
              <a:t>) {</a:t>
            </a:r>
          </a:p>
          <a:p>
            <a:r>
              <a:rPr lang="en-US" sz="1800" dirty="0">
                <a:solidFill>
                  <a:srgbClr val="000000"/>
                </a:solidFill>
                <a:latin typeface="Courier New" charset="0"/>
              </a:rPr>
              <a:t>    </a:t>
            </a:r>
            <a:r>
              <a:rPr lang="en-US" sz="1800" dirty="0" err="1">
                <a:solidFill>
                  <a:srgbClr val="000000"/>
                </a:solidFill>
                <a:latin typeface="Courier New" charset="0"/>
              </a:rPr>
              <a:t>cout</a:t>
            </a:r>
            <a:r>
              <a:rPr lang="en-US" sz="1800" dirty="0">
                <a:solidFill>
                  <a:srgbClr val="000000"/>
                </a:solidFill>
                <a:latin typeface="Courier New" charset="0"/>
              </a:rPr>
              <a:t> &lt;&lt; </a:t>
            </a:r>
            <a:r>
              <a:rPr lang="en-US" sz="1800" dirty="0" err="1">
                <a:solidFill>
                  <a:srgbClr val="000000"/>
                </a:solidFill>
                <a:latin typeface="Courier New" charset="0"/>
              </a:rPr>
              <a:t>n</a:t>
            </a:r>
            <a:r>
              <a:rPr lang="en-US" sz="1800" dirty="0">
                <a:solidFill>
                  <a:srgbClr val="000000"/>
                </a:solidFill>
                <a:latin typeface="Courier New" charset="0"/>
              </a:rPr>
              <a:t> &lt;&lt; </a:t>
            </a:r>
            <a:r>
              <a:rPr lang="en-US" sz="1800" dirty="0" err="1">
                <a:solidFill>
                  <a:srgbClr val="000000"/>
                </a:solidFill>
                <a:latin typeface="Courier New" charset="0"/>
              </a:rPr>
              <a:t>endl</a:t>
            </a:r>
            <a:r>
              <a:rPr lang="en-US" sz="1800" dirty="0">
                <a:solidFill>
                  <a:srgbClr val="000000"/>
                </a:solidFill>
                <a:latin typeface="Courier New" charset="0"/>
              </a:rPr>
              <a:t>;</a:t>
            </a:r>
          </a:p>
          <a:p>
            <a:r>
              <a:rPr lang="en-US" sz="18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41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04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0041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0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6" grpId="0" animBg="1"/>
      <p:bldP spid="7004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Implementing </a:t>
            </a:r>
            <a:r>
              <a:rPr lang="en-US" sz="4000" dirty="0">
                <a:solidFill>
                  <a:srgbClr val="FF0000"/>
                </a:solidFill>
              </a:rPr>
              <a:t>Mapping Functions</a:t>
            </a:r>
            <a:endParaRPr lang="en-US" dirty="0">
              <a:solidFill>
                <a:srgbClr val="FF0000"/>
              </a:solidFill>
            </a:endParaRPr>
          </a:p>
        </p:txBody>
      </p:sp>
      <p:sp>
        <p:nvSpPr>
          <p:cNvPr id="2" name="矩形 1"/>
          <p:cNvSpPr/>
          <p:nvPr/>
        </p:nvSpPr>
        <p:spPr>
          <a:xfrm>
            <a:off x="306000" y="1447800"/>
            <a:ext cx="8532000" cy="3416320"/>
          </a:xfrm>
          <a:prstGeom prst="rect">
            <a:avLst/>
          </a:prstGeom>
          <a:solidFill>
            <a:schemeClr val="bg1"/>
          </a:solidFill>
          <a:ln>
            <a:solidFill>
              <a:schemeClr val="tx1"/>
            </a:solidFill>
          </a:ln>
        </p:spPr>
        <p:txBody>
          <a:bodyPr wrap="square">
            <a:spAutoFit/>
          </a:bodyPr>
          <a:lstStyle/>
          <a:p>
            <a:r>
              <a:rPr lang="en-US" altLang="zh-CN" sz="1800" dirty="0">
                <a:solidFill>
                  <a:srgbClr val="0000FF"/>
                </a:solidFill>
                <a:latin typeface="Courier New" charset="0"/>
              </a:rPr>
              <a:t>/*</a:t>
            </a:r>
          </a:p>
          <a:p>
            <a:r>
              <a:rPr lang="en-US" altLang="zh-CN" sz="1800" dirty="0">
                <a:solidFill>
                  <a:srgbClr val="0000FF"/>
                </a:solidFill>
                <a:latin typeface="Courier New" charset="0"/>
              </a:rPr>
              <a:t> * Implementation notes: </a:t>
            </a:r>
            <a:r>
              <a:rPr lang="en-US" altLang="zh-CN" sz="1800" dirty="0" err="1">
                <a:solidFill>
                  <a:srgbClr val="0000FF"/>
                </a:solidFill>
                <a:latin typeface="Courier New" charset="0"/>
              </a:rPr>
              <a:t>mapAll</a:t>
            </a:r>
            <a:endParaRPr lang="en-US" altLang="zh-CN" sz="1800" dirty="0">
              <a:solidFill>
                <a:srgbClr val="0000FF"/>
              </a:solidFill>
              <a:latin typeface="Courier New" charset="0"/>
            </a:endParaRPr>
          </a:p>
          <a:p>
            <a:r>
              <a:rPr lang="en-US" altLang="zh-CN" sz="1800" dirty="0">
                <a:solidFill>
                  <a:srgbClr val="0000FF"/>
                </a:solidFill>
                <a:latin typeface="Courier New" charset="0"/>
              </a:rPr>
              <a:t> * ----------------------------</a:t>
            </a:r>
          </a:p>
          <a:p>
            <a:r>
              <a:rPr lang="en-US" altLang="zh-CN" sz="1800" dirty="0">
                <a:solidFill>
                  <a:srgbClr val="0000FF"/>
                </a:solidFill>
                <a:latin typeface="Courier New" charset="0"/>
              </a:rPr>
              <a:t> * This method uses a for loop to call </a:t>
            </a:r>
            <a:r>
              <a:rPr lang="en-US" altLang="zh-CN" sz="1800" dirty="0" err="1">
                <a:solidFill>
                  <a:srgbClr val="0000FF"/>
                </a:solidFill>
                <a:latin typeface="Courier New" charset="0"/>
              </a:rPr>
              <a:t>fn</a:t>
            </a:r>
            <a:r>
              <a:rPr lang="en-US" altLang="zh-CN" sz="1800" dirty="0">
                <a:solidFill>
                  <a:srgbClr val="0000FF"/>
                </a:solidFill>
                <a:latin typeface="Courier New" charset="0"/>
              </a:rPr>
              <a:t> on every element.</a:t>
            </a:r>
          </a:p>
          <a:p>
            <a:r>
              <a:rPr lang="en-US" altLang="zh-CN" sz="1800" dirty="0">
                <a:solidFill>
                  <a:srgbClr val="0000FF"/>
                </a:solidFill>
                <a:latin typeface="Courier New" charset="0"/>
              </a:rPr>
              <a:t> */</a:t>
            </a:r>
          </a:p>
          <a:p>
            <a:endParaRPr lang="en-US" altLang="zh-CN" sz="1800" dirty="0">
              <a:solidFill>
                <a:srgbClr val="000000"/>
              </a:solidFill>
              <a:latin typeface="Courier New" charset="0"/>
            </a:endParaRPr>
          </a:p>
          <a:p>
            <a:r>
              <a:rPr lang="en-US" altLang="zh-CN" sz="1800" dirty="0">
                <a:solidFill>
                  <a:srgbClr val="000000"/>
                </a:solidFill>
                <a:latin typeface="Courier New" charset="0"/>
              </a:rPr>
              <a:t>template </a:t>
            </a:r>
            <a:r>
              <a:rPr lang="en-US" altLang="zh-CN" sz="1800" dirty="0">
                <a:solidFill>
                  <a:srgbClr val="000000"/>
                </a:solidFill>
                <a:latin typeface="Courier New" charset="0"/>
              </a:rPr>
              <a:t>&lt;</a:t>
            </a:r>
            <a:r>
              <a:rPr lang="en-US" altLang="zh-CN" sz="1800" dirty="0" err="1">
                <a:solidFill>
                  <a:srgbClr val="000000"/>
                </a:solidFill>
                <a:latin typeface="Courier New" charset="0"/>
              </a:rPr>
              <a:t>typename</a:t>
            </a:r>
            <a:r>
              <a:rPr lang="en-US" altLang="zh-CN" sz="1800" dirty="0">
                <a:solidFill>
                  <a:srgbClr val="000000"/>
                </a:solidFill>
                <a:latin typeface="Courier New" charset="0"/>
              </a:rPr>
              <a:t> </a:t>
            </a:r>
            <a:r>
              <a:rPr lang="en-US" altLang="zh-CN" sz="1800" dirty="0" err="1">
                <a:solidFill>
                  <a:srgbClr val="000000"/>
                </a:solidFill>
                <a:latin typeface="Courier New" charset="0"/>
              </a:rPr>
              <a:t>ValueType</a:t>
            </a:r>
            <a:r>
              <a:rPr lang="en-US" altLang="zh-CN" sz="1800" dirty="0">
                <a:solidFill>
                  <a:srgbClr val="000000"/>
                </a:solidFill>
                <a:latin typeface="Courier New" charset="0"/>
              </a:rPr>
              <a:t>&gt;</a:t>
            </a:r>
          </a:p>
          <a:p>
            <a:r>
              <a:rPr lang="en-US" altLang="zh-CN" sz="1800" dirty="0">
                <a:solidFill>
                  <a:srgbClr val="000000"/>
                </a:solidFill>
                <a:latin typeface="Courier New" charset="0"/>
              </a:rPr>
              <a:t>void Vector&lt;</a:t>
            </a:r>
            <a:r>
              <a:rPr lang="en-US" altLang="zh-CN" sz="1800" dirty="0" err="1">
                <a:solidFill>
                  <a:srgbClr val="000000"/>
                </a:solidFill>
                <a:latin typeface="Courier New" charset="0"/>
              </a:rPr>
              <a:t>ValueType</a:t>
            </a:r>
            <a:r>
              <a:rPr lang="en-US" altLang="zh-CN" sz="1800" dirty="0">
                <a:solidFill>
                  <a:srgbClr val="000000"/>
                </a:solidFill>
                <a:latin typeface="Courier New" charset="0"/>
              </a:rPr>
              <a:t>&gt;::</a:t>
            </a:r>
            <a:r>
              <a:rPr lang="en-US" altLang="zh-CN" sz="1800" dirty="0" err="1">
                <a:solidFill>
                  <a:srgbClr val="000000"/>
                </a:solidFill>
                <a:latin typeface="Courier New" charset="0"/>
              </a:rPr>
              <a:t>mapAll</a:t>
            </a:r>
            <a:r>
              <a:rPr lang="en-US" altLang="zh-CN" sz="1800" dirty="0">
                <a:solidFill>
                  <a:srgbClr val="000000"/>
                </a:solidFill>
                <a:latin typeface="Courier New" charset="0"/>
              </a:rPr>
              <a:t>(void (*</a:t>
            </a:r>
            <a:r>
              <a:rPr lang="en-US" altLang="zh-CN" sz="1800" dirty="0" err="1">
                <a:solidFill>
                  <a:srgbClr val="000000"/>
                </a:solidFill>
                <a:latin typeface="Courier New" charset="0"/>
              </a:rPr>
              <a:t>fn</a:t>
            </a:r>
            <a:r>
              <a:rPr lang="en-US" altLang="zh-CN" sz="1800" dirty="0">
                <a:solidFill>
                  <a:srgbClr val="000000"/>
                </a:solidFill>
                <a:latin typeface="Courier New" charset="0"/>
              </a:rPr>
              <a:t>)(</a:t>
            </a:r>
            <a:r>
              <a:rPr lang="en-US" altLang="zh-CN" sz="1800" dirty="0" err="1">
                <a:solidFill>
                  <a:srgbClr val="000000"/>
                </a:solidFill>
                <a:latin typeface="Courier New" charset="0"/>
              </a:rPr>
              <a:t>ValueType</a:t>
            </a:r>
            <a:r>
              <a:rPr lang="en-US" altLang="zh-CN" sz="1800" dirty="0">
                <a:solidFill>
                  <a:srgbClr val="000000"/>
                </a:solidFill>
                <a:latin typeface="Courier New" charset="0"/>
              </a:rPr>
              <a:t>)) </a:t>
            </a:r>
            <a:r>
              <a:rPr lang="en-US" altLang="zh-CN" sz="1800" dirty="0" err="1">
                <a:solidFill>
                  <a:srgbClr val="000000"/>
                </a:solidFill>
                <a:latin typeface="Courier New" charset="0"/>
              </a:rPr>
              <a:t>const</a:t>
            </a:r>
            <a:r>
              <a:rPr lang="en-US" altLang="zh-CN" sz="1800" dirty="0">
                <a:solidFill>
                  <a:srgbClr val="000000"/>
                </a:solidFill>
                <a:latin typeface="Courier New" charset="0"/>
              </a:rPr>
              <a:t> {</a:t>
            </a:r>
          </a:p>
          <a:p>
            <a:r>
              <a:rPr lang="en-US" altLang="zh-CN" sz="1800" dirty="0">
                <a:solidFill>
                  <a:srgbClr val="000000"/>
                </a:solidFill>
                <a:latin typeface="Courier New" charset="0"/>
              </a:rPr>
              <a:t>   for (</a:t>
            </a:r>
            <a:r>
              <a:rPr lang="en-US" altLang="zh-CN" sz="1800" dirty="0" err="1">
                <a:solidFill>
                  <a:srgbClr val="000000"/>
                </a:solidFill>
                <a:latin typeface="Courier New" charset="0"/>
              </a:rPr>
              <a:t>int</a:t>
            </a:r>
            <a:r>
              <a:rPr lang="en-US" altLang="zh-CN" sz="1800" dirty="0">
                <a:solidFill>
                  <a:srgbClr val="000000"/>
                </a:solidFill>
                <a:latin typeface="Courier New" charset="0"/>
              </a:rPr>
              <a:t> </a:t>
            </a:r>
            <a:r>
              <a:rPr lang="en-US" altLang="zh-CN" sz="1800" dirty="0" err="1">
                <a:solidFill>
                  <a:srgbClr val="000000"/>
                </a:solidFill>
                <a:latin typeface="Courier New" charset="0"/>
              </a:rPr>
              <a:t>i</a:t>
            </a:r>
            <a:r>
              <a:rPr lang="en-US" altLang="zh-CN" sz="1800" dirty="0">
                <a:solidFill>
                  <a:srgbClr val="000000"/>
                </a:solidFill>
                <a:latin typeface="Courier New" charset="0"/>
              </a:rPr>
              <a:t> = 0; </a:t>
            </a:r>
            <a:r>
              <a:rPr lang="en-US" altLang="zh-CN" sz="1800" dirty="0" err="1">
                <a:solidFill>
                  <a:srgbClr val="000000"/>
                </a:solidFill>
                <a:latin typeface="Courier New" charset="0"/>
              </a:rPr>
              <a:t>i</a:t>
            </a:r>
            <a:r>
              <a:rPr lang="en-US" altLang="zh-CN" sz="1800" dirty="0">
                <a:solidFill>
                  <a:srgbClr val="000000"/>
                </a:solidFill>
                <a:latin typeface="Courier New" charset="0"/>
              </a:rPr>
              <a:t> &lt; count; </a:t>
            </a:r>
            <a:r>
              <a:rPr lang="en-US" altLang="zh-CN" sz="1800" dirty="0" err="1">
                <a:solidFill>
                  <a:srgbClr val="000000"/>
                </a:solidFill>
                <a:latin typeface="Courier New" charset="0"/>
              </a:rPr>
              <a:t>i</a:t>
            </a:r>
            <a:r>
              <a:rPr lang="en-US" altLang="zh-CN" sz="1800" dirty="0">
                <a:solidFill>
                  <a:srgbClr val="000000"/>
                </a:solidFill>
                <a:latin typeface="Courier New" charset="0"/>
              </a:rPr>
              <a:t>++) {</a:t>
            </a:r>
          </a:p>
          <a:p>
            <a:r>
              <a:rPr lang="en-US" altLang="zh-CN" sz="1800" dirty="0">
                <a:solidFill>
                  <a:srgbClr val="000000"/>
                </a:solidFill>
                <a:latin typeface="Courier New" charset="0"/>
              </a:rPr>
              <a:t>      </a:t>
            </a:r>
            <a:r>
              <a:rPr lang="en-US" altLang="zh-CN" sz="1800" dirty="0" err="1">
                <a:solidFill>
                  <a:srgbClr val="000000"/>
                </a:solidFill>
                <a:latin typeface="Courier New" charset="0"/>
              </a:rPr>
              <a:t>fn</a:t>
            </a:r>
            <a:r>
              <a:rPr lang="en-US" altLang="zh-CN" sz="1800" dirty="0">
                <a:solidFill>
                  <a:srgbClr val="000000"/>
                </a:solidFill>
                <a:latin typeface="Courier New" charset="0"/>
              </a:rPr>
              <a:t>(array[</a:t>
            </a:r>
            <a:r>
              <a:rPr lang="en-US" altLang="zh-CN" sz="1800" dirty="0" err="1">
                <a:solidFill>
                  <a:srgbClr val="000000"/>
                </a:solidFill>
                <a:latin typeface="Courier New" charset="0"/>
              </a:rPr>
              <a:t>i</a:t>
            </a:r>
            <a:r>
              <a:rPr lang="en-US" altLang="zh-CN" sz="1800" dirty="0">
                <a:solidFill>
                  <a:srgbClr val="000000"/>
                </a:solidFill>
                <a:latin typeface="Courier New" charset="0"/>
              </a:rPr>
              <a:t>]);</a:t>
            </a:r>
          </a:p>
          <a:p>
            <a:r>
              <a:rPr lang="en-US" altLang="zh-CN" sz="1800" dirty="0">
                <a:solidFill>
                  <a:srgbClr val="000000"/>
                </a:solidFill>
                <a:latin typeface="Courier New" charset="0"/>
              </a:rPr>
              <a:t>   }</a:t>
            </a:r>
          </a:p>
          <a:p>
            <a:r>
              <a:rPr lang="en-US" altLang="zh-CN" sz="1800" dirty="0">
                <a:solidFill>
                  <a:srgbClr val="000000"/>
                </a:solidFill>
                <a:latin typeface="Courier New" charset="0"/>
              </a:rPr>
              <a:t>}</a:t>
            </a:r>
            <a:endParaRPr lang="zh-CN" altLang="en-US" sz="1800" dirty="0">
              <a:solidFill>
                <a:srgbClr val="000000"/>
              </a:solidFill>
              <a:latin typeface="Courier New" charset="0"/>
            </a:endParaRPr>
          </a:p>
        </p:txBody>
      </p:sp>
    </p:spTree>
    <p:extLst>
      <p:ext uri="{BB962C8B-B14F-4D97-AF65-F5344CB8AC3E}">
        <p14:creationId xmlns:p14="http://schemas.microsoft.com/office/powerpoint/2010/main" val="5831966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0" y="76200"/>
            <a:ext cx="9144000" cy="1143000"/>
          </a:xfrm>
          <a:ln/>
        </p:spPr>
        <p:txBody>
          <a:bodyPr/>
          <a:lstStyle/>
          <a:p>
            <a:r>
              <a:rPr lang="en-US" altLang="zh-CN" sz="4000" dirty="0">
                <a:solidFill>
                  <a:srgbClr val="FF0000"/>
                </a:solidFill>
              </a:rPr>
              <a:t>Implementing Mapping Functions</a:t>
            </a:r>
            <a:endParaRPr lang="en-US" sz="4200" dirty="0">
              <a:solidFill>
                <a:srgbClr val="FF0000"/>
              </a:solidFill>
            </a:endParaRPr>
          </a:p>
        </p:txBody>
      </p:sp>
      <p:pic>
        <p:nvPicPr>
          <p:cNvPr id="2" name="Picture 1"/>
          <p:cNvPicPr>
            <a:picLocks noChangeAspect="1"/>
          </p:cNvPicPr>
          <p:nvPr/>
        </p:nvPicPr>
        <p:blipFill>
          <a:blip r:embed="rId3"/>
          <a:stretch>
            <a:fillRect/>
          </a:stretch>
        </p:blipFill>
        <p:spPr>
          <a:xfrm>
            <a:off x="0" y="1219199"/>
            <a:ext cx="9144000" cy="5286343"/>
          </a:xfrm>
          <a:prstGeom prst="rect">
            <a:avLst/>
          </a:prstGeom>
        </p:spPr>
      </p:pic>
    </p:spTree>
    <p:extLst>
      <p:ext uri="{BB962C8B-B14F-4D97-AF65-F5344CB8AC3E}">
        <p14:creationId xmlns:p14="http://schemas.microsoft.com/office/powerpoint/2010/main" val="1548311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Implementing Mapping Functions</a:t>
            </a:r>
            <a:endParaRPr lang="en-US" sz="4000" dirty="0">
              <a:solidFill>
                <a:srgbClr val="FF0000"/>
              </a:solidFill>
            </a:endParaRPr>
          </a:p>
        </p:txBody>
      </p:sp>
      <p:sp>
        <p:nvSpPr>
          <p:cNvPr id="708611" name="Text Box 3"/>
          <p:cNvSpPr txBox="1">
            <a:spLocks noChangeArrowheads="1"/>
          </p:cNvSpPr>
          <p:nvPr/>
        </p:nvSpPr>
        <p:spPr bwMode="auto">
          <a:xfrm>
            <a:off x="493713" y="1219200"/>
            <a:ext cx="8172450" cy="1717393"/>
          </a:xfrm>
          <a:prstGeom prst="rect">
            <a:avLst/>
          </a:prstGeom>
          <a:noFill/>
          <a:ln w="9525">
            <a:noFill/>
            <a:miter lim="800000"/>
            <a:headEnd/>
            <a:tailEnd/>
          </a:ln>
          <a:effectLst/>
        </p:spPr>
        <p:txBody>
          <a:bodyPr>
            <a:prstTxWarp prst="textNoShape">
              <a:avLst/>
            </a:prstTxWarp>
            <a:spAutoFit/>
          </a:bodyPr>
          <a:lstStyle/>
          <a:p>
            <a:pPr>
              <a:lnSpc>
                <a:spcPct val="85000"/>
              </a:lnSpc>
              <a:spcBef>
                <a:spcPct val="50000"/>
              </a:spcBef>
            </a:pPr>
            <a:r>
              <a:rPr lang="en-US" sz="2400" b="0" dirty="0">
                <a:solidFill>
                  <a:srgbClr val="000000"/>
                </a:solidFill>
              </a:rPr>
              <a:t>Exercise: Implement </a:t>
            </a:r>
            <a:r>
              <a:rPr lang="en-US" sz="2400" b="0" dirty="0">
                <a:solidFill>
                  <a:srgbClr val="000000"/>
                </a:solidFill>
              </a:rPr>
              <a:t>the </a:t>
            </a:r>
            <a:r>
              <a:rPr lang="en-US" sz="2400" b="0" dirty="0" smtClean="0">
                <a:solidFill>
                  <a:srgbClr val="000000"/>
                </a:solidFill>
              </a:rPr>
              <a:t>mapping function</a:t>
            </a:r>
            <a:endParaRPr lang="en-US" sz="2400" b="0" dirty="0">
              <a:solidFill>
                <a:srgbClr val="000000"/>
              </a:solidFill>
            </a:endParaRPr>
          </a:p>
          <a:p>
            <a:pPr>
              <a:lnSpc>
                <a:spcPct val="85000"/>
              </a:lnSpc>
              <a:spcBef>
                <a:spcPct val="50000"/>
              </a:spcBef>
            </a:pPr>
            <a:endParaRPr lang="en-US" sz="2400" b="0" dirty="0">
              <a:solidFill>
                <a:srgbClr val="000000"/>
              </a:solidFill>
            </a:endParaRPr>
          </a:p>
          <a:p>
            <a:pPr>
              <a:lnSpc>
                <a:spcPct val="85000"/>
              </a:lnSpc>
              <a:spcBef>
                <a:spcPct val="50000"/>
              </a:spcBef>
            </a:pPr>
            <a:r>
              <a:rPr lang="en-US" altLang="zh-CN" sz="2400" b="0" dirty="0">
                <a:solidFill>
                  <a:srgbClr val="000000"/>
                </a:solidFill>
              </a:rPr>
              <a:t>as part of </a:t>
            </a:r>
            <a:r>
              <a:rPr lang="en-US" altLang="zh-CN" sz="2400" b="0" dirty="0" smtClean="0">
                <a:solidFill>
                  <a:srgbClr val="000000"/>
                </a:solidFill>
              </a:rPr>
              <a:t>the hashing based </a:t>
            </a:r>
            <a:r>
              <a:rPr lang="en-US" altLang="zh-CN" sz="2000" dirty="0" err="1">
                <a:solidFill>
                  <a:srgbClr val="000000"/>
                </a:solidFill>
                <a:latin typeface="Courier New" charset="0"/>
              </a:rPr>
              <a:t>StringMap</a:t>
            </a:r>
            <a:r>
              <a:rPr lang="en-US" altLang="zh-CN" sz="2400" b="0" dirty="0">
                <a:solidFill>
                  <a:srgbClr val="000000"/>
                </a:solidFill>
              </a:rPr>
              <a:t> class, for which the private section looks like </a:t>
            </a:r>
            <a:r>
              <a:rPr lang="en-US" altLang="zh-CN" sz="2400" b="0" dirty="0" smtClean="0">
                <a:solidFill>
                  <a:srgbClr val="000000"/>
                </a:solidFill>
              </a:rPr>
              <a:t>this:</a:t>
            </a:r>
            <a:endParaRPr lang="en-US" altLang="zh-CN" sz="2400" b="0" dirty="0">
              <a:solidFill>
                <a:srgbClr val="000000"/>
              </a:solidFill>
            </a:endParaRPr>
          </a:p>
        </p:txBody>
      </p:sp>
      <p:sp>
        <p:nvSpPr>
          <p:cNvPr id="708614" name="Text Box 6"/>
          <p:cNvSpPr txBox="1">
            <a:spLocks noChangeArrowheads="1"/>
          </p:cNvSpPr>
          <p:nvPr/>
        </p:nvSpPr>
        <p:spPr bwMode="auto">
          <a:xfrm>
            <a:off x="2038350" y="1681021"/>
            <a:ext cx="506730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ct val="50000"/>
              </a:spcBef>
            </a:pPr>
            <a:r>
              <a:rPr lang="en-US" sz="2000" dirty="0">
                <a:solidFill>
                  <a:srgbClr val="000000"/>
                </a:solidFill>
                <a:latin typeface="Courier New" charset="0"/>
              </a:rPr>
              <a:t>void </a:t>
            </a:r>
            <a:r>
              <a:rPr lang="en-US" sz="2000" dirty="0" err="1">
                <a:solidFill>
                  <a:srgbClr val="000000"/>
                </a:solidFill>
                <a:latin typeface="Courier New" charset="0"/>
              </a:rPr>
              <a:t>mapAll</a:t>
            </a:r>
            <a:r>
              <a:rPr lang="en-US" sz="2000" dirty="0">
                <a:solidFill>
                  <a:srgbClr val="000000"/>
                </a:solidFill>
                <a:latin typeface="Courier New" charset="0"/>
              </a:rPr>
              <a:t>(void (*</a:t>
            </a:r>
            <a:r>
              <a:rPr lang="en-US" sz="2000" dirty="0" err="1">
                <a:solidFill>
                  <a:srgbClr val="000000"/>
                </a:solidFill>
                <a:latin typeface="Courier New" charset="0"/>
              </a:rPr>
              <a:t>fn</a:t>
            </a:r>
            <a:r>
              <a:rPr lang="en-US" sz="2000" dirty="0">
                <a:solidFill>
                  <a:srgbClr val="000000"/>
                </a:solidFill>
                <a:latin typeface="Courier New" charset="0"/>
              </a:rPr>
              <a:t>)(string));</a:t>
            </a:r>
          </a:p>
        </p:txBody>
      </p:sp>
      <p:sp>
        <p:nvSpPr>
          <p:cNvPr id="6" name="Rectangle 5"/>
          <p:cNvSpPr/>
          <p:nvPr/>
        </p:nvSpPr>
        <p:spPr>
          <a:xfrm>
            <a:off x="942975" y="3048000"/>
            <a:ext cx="7258050" cy="3270126"/>
          </a:xfrm>
          <a:prstGeom prst="rect">
            <a:avLst/>
          </a:prstGeom>
          <a:solidFill>
            <a:schemeClr val="bg1"/>
          </a:solidFill>
          <a:ln>
            <a:solidFill>
              <a:schemeClr val="tx1"/>
            </a:solidFill>
          </a:ln>
        </p:spPr>
        <p:txBody>
          <a:bodyPr wrap="square">
            <a:spAutoFit/>
          </a:bodyPr>
          <a:lstStyle/>
          <a:p>
            <a:r>
              <a:rPr lang="en-US" dirty="0">
                <a:solidFill>
                  <a:srgbClr val="0000FF"/>
                </a:solidFill>
                <a:latin typeface="Courier New" charset="0"/>
              </a:rPr>
              <a:t>/* Type definition for cells in the bucket chain */</a:t>
            </a:r>
          </a:p>
          <a:p>
            <a:endParaRPr lang="en-US" sz="900" dirty="0">
              <a:solidFill>
                <a:srgbClr val="000000"/>
              </a:solidFill>
              <a:latin typeface="Courier New" charset="0"/>
            </a:endParaRPr>
          </a:p>
          <a:p>
            <a:r>
              <a:rPr lang="en-US" dirty="0">
                <a:solidFill>
                  <a:srgbClr val="000000"/>
                </a:solidFill>
                <a:latin typeface="Courier New" charset="0"/>
              </a:rPr>
              <a:t>   </a:t>
            </a:r>
            <a:r>
              <a:rPr lang="en-US" dirty="0" err="1">
                <a:solidFill>
                  <a:srgbClr val="000000"/>
                </a:solidFill>
                <a:latin typeface="Courier New" charset="0"/>
              </a:rPr>
              <a:t>struct</a:t>
            </a:r>
            <a:r>
              <a:rPr lang="en-US" dirty="0">
                <a:solidFill>
                  <a:srgbClr val="000000"/>
                </a:solidFill>
                <a:latin typeface="Courier New" charset="0"/>
              </a:rPr>
              <a:t> Cell {</a:t>
            </a:r>
          </a:p>
          <a:p>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key;</a:t>
            </a:r>
          </a:p>
          <a:p>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value;</a:t>
            </a:r>
          </a:p>
          <a:p>
            <a:r>
              <a:rPr lang="en-US" dirty="0">
                <a:solidFill>
                  <a:srgbClr val="000000"/>
                </a:solidFill>
                <a:latin typeface="Courier New" charset="0"/>
              </a:rPr>
              <a:t>      Cell *link;</a:t>
            </a:r>
          </a:p>
          <a:p>
            <a:r>
              <a:rPr lang="en-US" dirty="0">
                <a:solidFill>
                  <a:srgbClr val="000000"/>
                </a:solidFill>
                <a:latin typeface="Courier New" charset="0"/>
              </a:rPr>
              <a:t>   };</a:t>
            </a:r>
          </a:p>
          <a:p>
            <a:endParaRPr lang="en-US" sz="1000" dirty="0">
              <a:solidFill>
                <a:srgbClr val="000000"/>
              </a:solidFill>
              <a:latin typeface="Courier New" charset="0"/>
            </a:endParaRPr>
          </a:p>
          <a:p>
            <a:r>
              <a:rPr lang="en-US" dirty="0">
                <a:solidFill>
                  <a:srgbClr val="0000FF"/>
                </a:solidFill>
                <a:latin typeface="Courier New" charset="0"/>
              </a:rPr>
              <a:t>/* Constant definitions */</a:t>
            </a:r>
          </a:p>
          <a:p>
            <a:endParaRPr lang="en-US" sz="900" dirty="0">
              <a:solidFill>
                <a:srgbClr val="000000"/>
              </a:solidFill>
              <a:latin typeface="Courier New" charset="0"/>
            </a:endParaRPr>
          </a:p>
          <a:p>
            <a:r>
              <a:rPr lang="en-US" dirty="0">
                <a:solidFill>
                  <a:srgbClr val="000000"/>
                </a:solidFill>
                <a:latin typeface="Courier New" charset="0"/>
              </a:rPr>
              <a:t>   static const </a:t>
            </a:r>
            <a:r>
              <a:rPr lang="en-US" dirty="0" err="1">
                <a:solidFill>
                  <a:srgbClr val="000000"/>
                </a:solidFill>
                <a:latin typeface="Courier New" charset="0"/>
              </a:rPr>
              <a:t>int</a:t>
            </a:r>
            <a:r>
              <a:rPr lang="en-US" dirty="0">
                <a:solidFill>
                  <a:srgbClr val="000000"/>
                </a:solidFill>
                <a:latin typeface="Courier New" charset="0"/>
              </a:rPr>
              <a:t> INITIAL_BUCKET_COUNT = 13;</a:t>
            </a:r>
          </a:p>
          <a:p>
            <a:endParaRPr lang="en-US" sz="900" dirty="0">
              <a:solidFill>
                <a:srgbClr val="000000"/>
              </a:solidFill>
              <a:latin typeface="Courier New" charset="0"/>
            </a:endParaRPr>
          </a:p>
          <a:p>
            <a:r>
              <a:rPr lang="en-US" dirty="0">
                <a:solidFill>
                  <a:srgbClr val="0000FF"/>
                </a:solidFill>
                <a:latin typeface="Courier New" charset="0"/>
              </a:rPr>
              <a:t>/* Instance variables */</a:t>
            </a:r>
          </a:p>
          <a:p>
            <a:endParaRPr lang="en-US" sz="900" dirty="0">
              <a:solidFill>
                <a:srgbClr val="000000"/>
              </a:solidFill>
              <a:latin typeface="Courier New" charset="0"/>
            </a:endParaRPr>
          </a:p>
          <a:p>
            <a:r>
              <a:rPr lang="en-US" dirty="0">
                <a:solidFill>
                  <a:srgbClr val="000000"/>
                </a:solidFill>
                <a:latin typeface="Courier New" charset="0"/>
              </a:rPr>
              <a:t>   Cell **buckets;        </a:t>
            </a:r>
            <a:r>
              <a:rPr lang="en-US" dirty="0">
                <a:solidFill>
                  <a:srgbClr val="0000FF"/>
                </a:solidFill>
                <a:latin typeface="Courier New" charset="0"/>
              </a:rPr>
              <a:t>/* Dynamic array of pointers to cells */</a:t>
            </a:r>
          </a:p>
          <a:p>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nBuckets</a:t>
            </a:r>
            <a:r>
              <a:rPr lang="en-US" dirty="0">
                <a:solidFill>
                  <a:srgbClr val="000000"/>
                </a:solidFill>
                <a:latin typeface="Courier New" charset="0"/>
              </a:rPr>
              <a:t>;          </a:t>
            </a:r>
            <a:r>
              <a:rPr lang="en-US" dirty="0">
                <a:solidFill>
                  <a:srgbClr val="0000FF"/>
                </a:solidFill>
                <a:latin typeface="Courier New" charset="0"/>
              </a:rPr>
              <a:t>/* The number of buckets in the array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Using </a:t>
            </a:r>
            <a:r>
              <a:rPr lang="en-US" sz="3600" b="1" dirty="0" err="1">
                <a:solidFill>
                  <a:srgbClr val="FF0000"/>
                </a:solidFill>
                <a:latin typeface="Courier New" charset="0"/>
              </a:rPr>
              <a:t>mapAll</a:t>
            </a:r>
            <a:r>
              <a:rPr lang="en-US" sz="4000" dirty="0">
                <a:solidFill>
                  <a:srgbClr val="FF0000"/>
                </a:solidFill>
              </a:rPr>
              <a:t> to Iterate</a:t>
            </a:r>
            <a:r>
              <a:rPr lang="en-US" sz="3600" b="1" dirty="0">
                <a:solidFill>
                  <a:srgbClr val="FF0000"/>
                </a:solidFill>
                <a:latin typeface="Courier New" charset="0"/>
              </a:rPr>
              <a:t> </a:t>
            </a:r>
            <a:endParaRPr lang="en-US" sz="4200" dirty="0">
              <a:solidFill>
                <a:srgbClr val="FF0000"/>
              </a:solidFill>
            </a:endParaRPr>
          </a:p>
        </p:txBody>
      </p:sp>
      <p:sp>
        <p:nvSpPr>
          <p:cNvPr id="708611" name="Text Box 3"/>
          <p:cNvSpPr txBox="1">
            <a:spLocks noChangeArrowheads="1"/>
          </p:cNvSpPr>
          <p:nvPr/>
        </p:nvSpPr>
        <p:spPr bwMode="auto">
          <a:xfrm>
            <a:off x="493713" y="1219200"/>
            <a:ext cx="8172450" cy="2207784"/>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600"/>
              </a:spcAft>
              <a:buFont typeface="Arial" panose="020B0604020202020204" pitchFamily="34" charset="0"/>
              <a:buChar char="•"/>
            </a:pPr>
            <a:r>
              <a:rPr lang="en-US" altLang="zh-CN" sz="2400" b="0" dirty="0">
                <a:latin typeface="+mn-lt"/>
              </a:rPr>
              <a:t>As an example, the </a:t>
            </a:r>
            <a:r>
              <a:rPr lang="en-US" altLang="zh-CN" sz="2000" dirty="0">
                <a:solidFill>
                  <a:srgbClr val="000000"/>
                </a:solidFill>
                <a:latin typeface="Courier New" charset="0"/>
              </a:rPr>
              <a:t>Lexicon</a:t>
            </a:r>
            <a:r>
              <a:rPr lang="en-US" altLang="zh-CN" sz="2000" dirty="0">
                <a:latin typeface="+mn-lt"/>
              </a:rPr>
              <a:t> </a:t>
            </a:r>
            <a:r>
              <a:rPr lang="en-US" altLang="zh-CN" sz="2400" b="0" dirty="0">
                <a:latin typeface="+mn-lt"/>
              </a:rPr>
              <a:t>class exports a mapping function called </a:t>
            </a:r>
            <a:r>
              <a:rPr lang="en-US" altLang="zh-CN" sz="2000" dirty="0" err="1">
                <a:solidFill>
                  <a:srgbClr val="000000"/>
                </a:solidFill>
                <a:latin typeface="Courier New" charset="0"/>
              </a:rPr>
              <a:t>mapAll</a:t>
            </a:r>
            <a:r>
              <a:rPr lang="en-US" altLang="zh-CN" sz="2400" b="0" dirty="0">
                <a:latin typeface="+mn-lt"/>
              </a:rPr>
              <a:t> with the signature</a:t>
            </a:r>
          </a:p>
          <a:p>
            <a:pPr>
              <a:lnSpc>
                <a:spcPct val="85000"/>
              </a:lnSpc>
              <a:spcAft>
                <a:spcPts val="600"/>
              </a:spcAft>
            </a:pPr>
            <a:endParaRPr lang="en-US" sz="2400" b="0" dirty="0">
              <a:solidFill>
                <a:srgbClr val="000000"/>
              </a:solidFill>
              <a:latin typeface="+mn-lt"/>
            </a:endParaRPr>
          </a:p>
          <a:p>
            <a:pPr>
              <a:lnSpc>
                <a:spcPct val="85000"/>
              </a:lnSpc>
              <a:spcAft>
                <a:spcPts val="600"/>
              </a:spcAft>
            </a:pPr>
            <a:endParaRPr lang="en-US" sz="2400" b="0" dirty="0">
              <a:solidFill>
                <a:srgbClr val="000000"/>
              </a:solidFill>
              <a:latin typeface="+mn-lt"/>
            </a:endParaRPr>
          </a:p>
          <a:p>
            <a:pPr marL="342900" indent="-342900">
              <a:lnSpc>
                <a:spcPct val="85000"/>
              </a:lnSpc>
              <a:spcAft>
                <a:spcPts val="600"/>
              </a:spcAft>
              <a:buFont typeface="Arial" panose="020B0604020202020204" pitchFamily="34" charset="0"/>
              <a:buChar char="•"/>
            </a:pPr>
            <a:r>
              <a:rPr lang="en-US" altLang="zh-CN" sz="2400" b="0" dirty="0"/>
              <a:t>The existence of </a:t>
            </a:r>
            <a:r>
              <a:rPr lang="en-US" altLang="zh-CN" sz="2000" dirty="0" err="1">
                <a:solidFill>
                  <a:srgbClr val="000000"/>
                </a:solidFill>
                <a:latin typeface="Courier New" charset="0"/>
              </a:rPr>
              <a:t>mapAll</a:t>
            </a:r>
            <a:r>
              <a:rPr lang="en-US" altLang="zh-CN" sz="2400" b="0" dirty="0"/>
              <a:t> in the </a:t>
            </a:r>
            <a:r>
              <a:rPr lang="en-US" altLang="zh-CN" sz="2000" dirty="0">
                <a:solidFill>
                  <a:srgbClr val="000000"/>
                </a:solidFill>
                <a:latin typeface="Courier New" charset="0"/>
              </a:rPr>
              <a:t>Lexicon</a:t>
            </a:r>
            <a:r>
              <a:rPr lang="en-US" altLang="zh-CN" sz="2400" b="0" dirty="0"/>
              <a:t> class makes it possible to recode the </a:t>
            </a:r>
            <a:r>
              <a:rPr lang="en-US" altLang="zh-CN" sz="2000" dirty="0" err="1">
                <a:solidFill>
                  <a:srgbClr val="000000"/>
                </a:solidFill>
                <a:latin typeface="Courier New" charset="0"/>
              </a:rPr>
              <a:t>TwoLetterWords</a:t>
            </a:r>
            <a:r>
              <a:rPr lang="en-US" altLang="zh-CN" sz="2400" b="0" dirty="0"/>
              <a:t> program as</a:t>
            </a:r>
            <a:endParaRPr lang="en-US" altLang="zh-CN" sz="2400" b="0" dirty="0">
              <a:solidFill>
                <a:srgbClr val="000000"/>
              </a:solidFill>
            </a:endParaRPr>
          </a:p>
        </p:txBody>
      </p:sp>
      <p:sp>
        <p:nvSpPr>
          <p:cNvPr id="708614" name="Text Box 6"/>
          <p:cNvSpPr txBox="1">
            <a:spLocks noChangeArrowheads="1"/>
          </p:cNvSpPr>
          <p:nvPr/>
        </p:nvSpPr>
        <p:spPr bwMode="auto">
          <a:xfrm>
            <a:off x="2038350" y="2094837"/>
            <a:ext cx="506730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ct val="50000"/>
              </a:spcBef>
            </a:pPr>
            <a:r>
              <a:rPr lang="en-US" sz="2000" dirty="0">
                <a:solidFill>
                  <a:srgbClr val="000000"/>
                </a:solidFill>
                <a:latin typeface="Courier New" charset="0"/>
              </a:rPr>
              <a:t>void </a:t>
            </a:r>
            <a:r>
              <a:rPr lang="en-US" sz="2000" dirty="0" err="1">
                <a:solidFill>
                  <a:srgbClr val="000000"/>
                </a:solidFill>
                <a:latin typeface="Courier New" charset="0"/>
              </a:rPr>
              <a:t>mapAll</a:t>
            </a:r>
            <a:r>
              <a:rPr lang="en-US" sz="2000" dirty="0">
                <a:solidFill>
                  <a:srgbClr val="000000"/>
                </a:solidFill>
                <a:latin typeface="Courier New" charset="0"/>
              </a:rPr>
              <a:t>(void (*</a:t>
            </a:r>
            <a:r>
              <a:rPr lang="en-US" sz="2000" dirty="0" err="1">
                <a:solidFill>
                  <a:srgbClr val="000000"/>
                </a:solidFill>
                <a:latin typeface="Courier New" charset="0"/>
              </a:rPr>
              <a:t>fn</a:t>
            </a:r>
            <a:r>
              <a:rPr lang="en-US" sz="2000" dirty="0">
                <a:solidFill>
                  <a:srgbClr val="000000"/>
                </a:solidFill>
                <a:latin typeface="Courier New" charset="0"/>
              </a:rPr>
              <a:t>)(string));</a:t>
            </a:r>
          </a:p>
        </p:txBody>
      </p:sp>
      <p:sp>
        <p:nvSpPr>
          <p:cNvPr id="6" name="Rectangle 5"/>
          <p:cNvSpPr/>
          <p:nvPr/>
        </p:nvSpPr>
        <p:spPr>
          <a:xfrm>
            <a:off x="2038350" y="3505200"/>
            <a:ext cx="5067300" cy="2800767"/>
          </a:xfrm>
          <a:prstGeom prst="rect">
            <a:avLst/>
          </a:prstGeom>
          <a:solidFill>
            <a:schemeClr val="bg1"/>
          </a:solidFill>
          <a:ln>
            <a:solidFill>
              <a:schemeClr val="tx1"/>
            </a:solidFill>
          </a:ln>
        </p:spPr>
        <p:txBody>
          <a:bodyPr wrap="square">
            <a:spAutoFit/>
          </a:bodyPr>
          <a:lstStyle/>
          <a:p>
            <a:r>
              <a:rPr lang="en-US" sz="1600" dirty="0">
                <a:latin typeface="Courier New" charset="0"/>
              </a:rPr>
              <a:t>void </a:t>
            </a:r>
            <a:r>
              <a:rPr lang="en-US" sz="1600" dirty="0" err="1">
                <a:latin typeface="Courier New" charset="0"/>
              </a:rPr>
              <a:t>printTwoLetterWords</a:t>
            </a:r>
            <a:r>
              <a:rPr lang="en-US" sz="1600" dirty="0">
                <a:latin typeface="Courier New" charset="0"/>
              </a:rPr>
              <a:t>(string word) {</a:t>
            </a:r>
          </a:p>
          <a:p>
            <a:r>
              <a:rPr lang="en-US" sz="1600" dirty="0">
                <a:latin typeface="Courier New" charset="0"/>
              </a:rPr>
              <a:t>   if (</a:t>
            </a:r>
            <a:r>
              <a:rPr lang="en-US" sz="1600" dirty="0" err="1">
                <a:latin typeface="Courier New" charset="0"/>
              </a:rPr>
              <a:t>word.length</a:t>
            </a:r>
            <a:r>
              <a:rPr lang="en-US" sz="1600" dirty="0">
                <a:latin typeface="Courier New" charset="0"/>
              </a:rPr>
              <a:t>() == 2) {</a:t>
            </a:r>
          </a:p>
          <a:p>
            <a:r>
              <a:rPr lang="en-US" sz="1600" dirty="0">
                <a:latin typeface="Courier New" charset="0"/>
              </a:rPr>
              <a:t>      </a:t>
            </a:r>
            <a:r>
              <a:rPr lang="en-US" sz="1600" dirty="0" err="1">
                <a:latin typeface="Courier New" charset="0"/>
              </a:rPr>
              <a:t>cout</a:t>
            </a:r>
            <a:r>
              <a:rPr lang="en-US" sz="1600" dirty="0">
                <a:latin typeface="Courier New" charset="0"/>
              </a:rPr>
              <a:t> &lt;&lt; word &lt;&lt; </a:t>
            </a:r>
            <a:r>
              <a:rPr lang="en-US" sz="1600" dirty="0" err="1">
                <a:latin typeface="Courier New" charset="0"/>
              </a:rPr>
              <a:t>endl</a:t>
            </a:r>
            <a:r>
              <a:rPr lang="en-US" sz="1600" dirty="0">
                <a:latin typeface="Courier New" charset="0"/>
              </a:rPr>
              <a:t>;</a:t>
            </a:r>
          </a:p>
          <a:p>
            <a:r>
              <a:rPr lang="en-US" sz="1600" dirty="0">
                <a:latin typeface="Courier New" charset="0"/>
              </a:rPr>
              <a:t>   }</a:t>
            </a:r>
          </a:p>
          <a:p>
            <a:r>
              <a:rPr lang="en-US" sz="1600" dirty="0">
                <a:latin typeface="Courier New" charset="0"/>
              </a:rPr>
              <a:t>}</a:t>
            </a:r>
          </a:p>
          <a:p>
            <a:endParaRPr lang="en-US" sz="1600" dirty="0">
              <a:latin typeface="Courier New" charset="0"/>
            </a:endParaRPr>
          </a:p>
          <a:p>
            <a:r>
              <a:rPr lang="en-US" altLang="zh-CN" sz="1600" dirty="0" err="1">
                <a:latin typeface="Courier New" charset="0"/>
              </a:rPr>
              <a:t>int</a:t>
            </a:r>
            <a:r>
              <a:rPr lang="en-US" altLang="zh-CN" sz="1600" dirty="0">
                <a:latin typeface="Courier New" charset="0"/>
              </a:rPr>
              <a:t> main() {</a:t>
            </a:r>
          </a:p>
          <a:p>
            <a:r>
              <a:rPr lang="en-US" altLang="zh-CN" sz="1600" dirty="0">
                <a:latin typeface="Courier New" charset="0"/>
              </a:rPr>
              <a:t>   Lexicon </a:t>
            </a:r>
            <a:r>
              <a:rPr lang="en-US" altLang="zh-CN" sz="1600" dirty="0" err="1">
                <a:latin typeface="Courier New" charset="0"/>
              </a:rPr>
              <a:t>english</a:t>
            </a:r>
            <a:r>
              <a:rPr lang="en-US" altLang="zh-CN" sz="1600" dirty="0">
                <a:latin typeface="Courier New" charset="0"/>
              </a:rPr>
              <a:t>("EnglishWords.dat");</a:t>
            </a:r>
          </a:p>
          <a:p>
            <a:r>
              <a:rPr lang="en-US" altLang="zh-CN" sz="1600" dirty="0">
                <a:latin typeface="Courier New" charset="0"/>
              </a:rPr>
              <a:t>   </a:t>
            </a:r>
            <a:r>
              <a:rPr lang="en-US" altLang="zh-CN" sz="1600" dirty="0" err="1">
                <a:latin typeface="Courier New" charset="0"/>
              </a:rPr>
              <a:t>english.mapAll</a:t>
            </a:r>
            <a:r>
              <a:rPr lang="en-US" altLang="zh-CN" sz="1600" dirty="0">
                <a:latin typeface="Courier New" charset="0"/>
              </a:rPr>
              <a:t>(</a:t>
            </a:r>
            <a:r>
              <a:rPr lang="en-US" altLang="zh-CN" sz="1600" dirty="0" err="1">
                <a:latin typeface="Courier New" charset="0"/>
              </a:rPr>
              <a:t>printTwoLetterWords</a:t>
            </a:r>
            <a:r>
              <a:rPr lang="en-US" altLang="zh-CN" sz="1600" dirty="0">
                <a:latin typeface="Courier New" charset="0"/>
              </a:rPr>
              <a:t>);</a:t>
            </a:r>
          </a:p>
          <a:p>
            <a:r>
              <a:rPr lang="en-US" altLang="zh-CN" sz="1600" dirty="0">
                <a:latin typeface="Courier New" charset="0"/>
              </a:rPr>
              <a:t>   return 0;</a:t>
            </a:r>
          </a:p>
          <a:p>
            <a:r>
              <a:rPr lang="en-US" altLang="zh-CN" sz="1600" dirty="0">
                <a:latin typeface="Courier New" charset="0"/>
              </a:rPr>
              <a:t>}</a:t>
            </a:r>
          </a:p>
        </p:txBody>
      </p:sp>
    </p:spTree>
    <p:extLst>
      <p:ext uri="{BB962C8B-B14F-4D97-AF65-F5344CB8AC3E}">
        <p14:creationId xmlns:p14="http://schemas.microsoft.com/office/powerpoint/2010/main" val="126698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Exercise: </a:t>
            </a:r>
            <a:r>
              <a:rPr lang="en-US" sz="4000" dirty="0" err="1">
                <a:solidFill>
                  <a:srgbClr val="FF0000"/>
                </a:solidFill>
              </a:rPr>
              <a:t>KLetterWords</a:t>
            </a:r>
            <a:endParaRPr lang="en-US" sz="4200" dirty="0">
              <a:solidFill>
                <a:srgbClr val="FF0000"/>
              </a:solidFill>
            </a:endParaRPr>
          </a:p>
        </p:txBody>
      </p:sp>
      <p:sp>
        <p:nvSpPr>
          <p:cNvPr id="708611" name="Text Box 3"/>
          <p:cNvSpPr txBox="1">
            <a:spLocks noChangeArrowheads="1"/>
          </p:cNvSpPr>
          <p:nvPr/>
        </p:nvSpPr>
        <p:spPr bwMode="auto">
          <a:xfrm>
            <a:off x="493713" y="1219200"/>
            <a:ext cx="8172450" cy="4712059"/>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600"/>
              </a:spcAft>
              <a:buFont typeface="Arial" panose="020B0604020202020204" pitchFamily="34" charset="0"/>
              <a:buChar char="•"/>
            </a:pPr>
            <a:r>
              <a:rPr lang="en-US" altLang="zh-CN" sz="2400" b="0" dirty="0">
                <a:latin typeface="+mn-lt"/>
              </a:rPr>
              <a:t>If you use the range-based </a:t>
            </a:r>
            <a:r>
              <a:rPr lang="en-US" altLang="zh-CN" sz="2000" dirty="0">
                <a:solidFill>
                  <a:srgbClr val="000000"/>
                </a:solidFill>
                <a:latin typeface="Courier New" charset="0"/>
              </a:rPr>
              <a:t>for</a:t>
            </a:r>
            <a:r>
              <a:rPr lang="en-US" altLang="zh-CN" sz="2400" b="0" dirty="0">
                <a:latin typeface="+mn-lt"/>
              </a:rPr>
              <a:t> loop, this function is straightforward to code:</a:t>
            </a:r>
          </a:p>
          <a:p>
            <a:pPr marL="342900" indent="-342900">
              <a:lnSpc>
                <a:spcPct val="85000"/>
              </a:lnSpc>
              <a:spcAft>
                <a:spcPts val="600"/>
              </a:spcAft>
              <a:buFont typeface="Arial" panose="020B0604020202020204" pitchFamily="34" charset="0"/>
              <a:buChar char="•"/>
            </a:pPr>
            <a:endParaRPr lang="en-US" altLang="zh-CN" sz="2400" b="0" dirty="0">
              <a:solidFill>
                <a:srgbClr val="000000"/>
              </a:solidFill>
              <a:latin typeface="+mn-lt"/>
            </a:endParaRPr>
          </a:p>
          <a:p>
            <a:pPr marL="342900" indent="-342900">
              <a:lnSpc>
                <a:spcPct val="85000"/>
              </a:lnSpc>
              <a:spcAft>
                <a:spcPts val="600"/>
              </a:spcAft>
              <a:buFont typeface="Arial" panose="020B0604020202020204" pitchFamily="34" charset="0"/>
              <a:buChar char="•"/>
            </a:pPr>
            <a:endParaRPr lang="en-US" altLang="zh-CN" sz="2400" b="0" dirty="0">
              <a:solidFill>
                <a:srgbClr val="000000"/>
              </a:solidFill>
              <a:latin typeface="+mn-lt"/>
            </a:endParaRPr>
          </a:p>
          <a:p>
            <a:pPr marL="342900" indent="-342900">
              <a:lnSpc>
                <a:spcPct val="85000"/>
              </a:lnSpc>
              <a:spcAft>
                <a:spcPts val="600"/>
              </a:spcAft>
              <a:buFont typeface="Arial" panose="020B0604020202020204" pitchFamily="34" charset="0"/>
              <a:buChar char="•"/>
            </a:pPr>
            <a:endParaRPr lang="en-US" altLang="zh-CN" sz="2400" b="0" dirty="0">
              <a:solidFill>
                <a:srgbClr val="000000"/>
              </a:solidFill>
              <a:latin typeface="+mn-lt"/>
            </a:endParaRPr>
          </a:p>
          <a:p>
            <a:pPr marL="342900" indent="-342900">
              <a:lnSpc>
                <a:spcPct val="85000"/>
              </a:lnSpc>
              <a:spcAft>
                <a:spcPts val="600"/>
              </a:spcAft>
              <a:buFont typeface="Arial" panose="020B0604020202020204" pitchFamily="34" charset="0"/>
              <a:buChar char="•"/>
            </a:pPr>
            <a:endParaRPr lang="en-US" altLang="zh-CN" sz="2400" b="0" dirty="0">
              <a:solidFill>
                <a:srgbClr val="000000"/>
              </a:solidFill>
              <a:latin typeface="+mn-lt"/>
            </a:endParaRPr>
          </a:p>
          <a:p>
            <a:pPr marL="342900" indent="-342900">
              <a:lnSpc>
                <a:spcPct val="85000"/>
              </a:lnSpc>
              <a:spcAft>
                <a:spcPts val="600"/>
              </a:spcAft>
              <a:buFont typeface="Arial" panose="020B0604020202020204" pitchFamily="34" charset="0"/>
              <a:buChar char="•"/>
            </a:pPr>
            <a:endParaRPr lang="en-US" altLang="zh-CN" sz="2400" b="0" dirty="0">
              <a:solidFill>
                <a:srgbClr val="000000"/>
              </a:solidFill>
              <a:latin typeface="+mn-lt"/>
            </a:endParaRPr>
          </a:p>
          <a:p>
            <a:pPr marL="342900" indent="-342900">
              <a:lnSpc>
                <a:spcPct val="85000"/>
              </a:lnSpc>
              <a:spcAft>
                <a:spcPts val="600"/>
              </a:spcAft>
              <a:buFont typeface="Arial" panose="020B0604020202020204" pitchFamily="34" charset="0"/>
              <a:buChar char="•"/>
            </a:pPr>
            <a:endParaRPr lang="en-US" altLang="zh-CN" sz="2400" b="0" dirty="0">
              <a:solidFill>
                <a:srgbClr val="000000"/>
              </a:solidFill>
              <a:latin typeface="+mn-lt"/>
            </a:endParaRPr>
          </a:p>
          <a:p>
            <a:pPr marL="342900" indent="-342900">
              <a:lnSpc>
                <a:spcPct val="85000"/>
              </a:lnSpc>
              <a:spcAft>
                <a:spcPts val="600"/>
              </a:spcAft>
              <a:buFont typeface="Arial" panose="020B0604020202020204" pitchFamily="34" charset="0"/>
              <a:buChar char="•"/>
            </a:pPr>
            <a:r>
              <a:rPr lang="en-US" altLang="zh-CN" sz="2400" b="0" dirty="0">
                <a:solidFill>
                  <a:srgbClr val="000000"/>
                </a:solidFill>
              </a:rPr>
              <a:t>If you try to use the </a:t>
            </a:r>
            <a:r>
              <a:rPr lang="en-US" altLang="zh-CN" sz="2000" dirty="0" err="1">
                <a:solidFill>
                  <a:srgbClr val="000000"/>
                </a:solidFill>
                <a:latin typeface="Courier New" charset="0"/>
              </a:rPr>
              <a:t>mapAll</a:t>
            </a:r>
            <a:r>
              <a:rPr lang="en-US" altLang="zh-CN" sz="2400" b="0" dirty="0">
                <a:solidFill>
                  <a:srgbClr val="000000"/>
                </a:solidFill>
              </a:rPr>
              <a:t> method instead, the callback function needs access to the value of </a:t>
            </a:r>
            <a:r>
              <a:rPr lang="en-US" altLang="zh-CN" sz="2000" dirty="0">
                <a:solidFill>
                  <a:srgbClr val="000000"/>
                </a:solidFill>
                <a:latin typeface="Courier New" charset="0"/>
              </a:rPr>
              <a:t>k</a:t>
            </a:r>
            <a:r>
              <a:rPr lang="en-US" altLang="zh-CN" sz="2400" b="0" dirty="0">
                <a:solidFill>
                  <a:srgbClr val="000000"/>
                </a:solidFill>
              </a:rPr>
              <a:t>, the client must somehow pass </a:t>
            </a:r>
            <a:r>
              <a:rPr lang="en-US" altLang="zh-CN" sz="2000" dirty="0">
                <a:solidFill>
                  <a:srgbClr val="000000"/>
                </a:solidFill>
                <a:latin typeface="Courier New" charset="0"/>
              </a:rPr>
              <a:t>k</a:t>
            </a:r>
            <a:r>
              <a:rPr lang="en-US" altLang="zh-CN" sz="2400" b="0" dirty="0">
                <a:solidFill>
                  <a:srgbClr val="000000"/>
                </a:solidFill>
              </a:rPr>
              <a:t> to the mapping function of the collection class, which must then turn around and pass that same value back to the client’s callback function.</a:t>
            </a:r>
          </a:p>
        </p:txBody>
      </p:sp>
      <p:sp>
        <p:nvSpPr>
          <p:cNvPr id="6" name="Rectangle 5"/>
          <p:cNvSpPr/>
          <p:nvPr/>
        </p:nvSpPr>
        <p:spPr>
          <a:xfrm>
            <a:off x="1209675" y="2133600"/>
            <a:ext cx="6724650" cy="1815882"/>
          </a:xfrm>
          <a:prstGeom prst="rect">
            <a:avLst/>
          </a:prstGeom>
          <a:solidFill>
            <a:schemeClr val="bg1"/>
          </a:solidFill>
          <a:ln>
            <a:solidFill>
              <a:schemeClr val="tx1"/>
            </a:solidFill>
          </a:ln>
        </p:spPr>
        <p:txBody>
          <a:bodyPr wrap="square">
            <a:spAutoFit/>
          </a:bodyPr>
          <a:lstStyle/>
          <a:p>
            <a:r>
              <a:rPr lang="en-US" sz="1600" dirty="0">
                <a:latin typeface="Courier New" charset="0"/>
              </a:rPr>
              <a:t>void </a:t>
            </a:r>
            <a:r>
              <a:rPr lang="en-US" sz="1600" dirty="0" err="1">
                <a:latin typeface="Courier New" charset="0"/>
              </a:rPr>
              <a:t>listWordsOfLengthK</a:t>
            </a:r>
            <a:r>
              <a:rPr lang="en-US" sz="1600" dirty="0">
                <a:latin typeface="Courier New" charset="0"/>
              </a:rPr>
              <a:t>(const Lexicon &amp; </a:t>
            </a:r>
            <a:r>
              <a:rPr lang="en-US" sz="1600" dirty="0" err="1">
                <a:latin typeface="Courier New" charset="0"/>
              </a:rPr>
              <a:t>lex</a:t>
            </a:r>
            <a:r>
              <a:rPr lang="en-US" sz="1600" dirty="0">
                <a:latin typeface="Courier New" charset="0"/>
              </a:rPr>
              <a:t>, int k) {</a:t>
            </a:r>
          </a:p>
          <a:p>
            <a:r>
              <a:rPr lang="en-US" sz="1600" dirty="0">
                <a:latin typeface="Courier New" charset="0"/>
              </a:rPr>
              <a:t>   for (string word : </a:t>
            </a:r>
            <a:r>
              <a:rPr lang="en-US" sz="1600" dirty="0" err="1">
                <a:latin typeface="Courier New" charset="0"/>
              </a:rPr>
              <a:t>lex</a:t>
            </a:r>
            <a:r>
              <a:rPr lang="en-US" sz="1600" dirty="0">
                <a:latin typeface="Courier New" charset="0"/>
              </a:rPr>
              <a:t>) {</a:t>
            </a:r>
          </a:p>
          <a:p>
            <a:r>
              <a:rPr lang="en-US" sz="1600" dirty="0">
                <a:latin typeface="Courier New" charset="0"/>
              </a:rPr>
              <a:t>      if (</a:t>
            </a:r>
            <a:r>
              <a:rPr lang="en-US" sz="1600" dirty="0" err="1">
                <a:latin typeface="Courier New" charset="0"/>
              </a:rPr>
              <a:t>word.length</a:t>
            </a:r>
            <a:r>
              <a:rPr lang="en-US" sz="1600" dirty="0">
                <a:latin typeface="Courier New" charset="0"/>
              </a:rPr>
              <a:t>() == k) {</a:t>
            </a:r>
          </a:p>
          <a:p>
            <a:r>
              <a:rPr lang="en-US" sz="1600" dirty="0">
                <a:latin typeface="Courier New" charset="0"/>
              </a:rPr>
              <a:t>         </a:t>
            </a:r>
            <a:r>
              <a:rPr lang="en-US" sz="1600" dirty="0" err="1">
                <a:latin typeface="Courier New" charset="0"/>
              </a:rPr>
              <a:t>cout</a:t>
            </a:r>
            <a:r>
              <a:rPr lang="en-US" sz="1600" dirty="0">
                <a:latin typeface="Courier New" charset="0"/>
              </a:rPr>
              <a:t> &lt;&lt; word &lt;&lt; </a:t>
            </a:r>
            <a:r>
              <a:rPr lang="en-US" sz="1600" dirty="0" err="1">
                <a:latin typeface="Courier New" charset="0"/>
              </a:rPr>
              <a:t>endl</a:t>
            </a:r>
            <a:r>
              <a:rPr lang="en-US" sz="1600" dirty="0">
                <a:latin typeface="Courier New" charset="0"/>
              </a:rPr>
              <a:t>;</a:t>
            </a:r>
          </a:p>
          <a:p>
            <a:r>
              <a:rPr lang="en-US" sz="1600" dirty="0">
                <a:latin typeface="Courier New" charset="0"/>
              </a:rPr>
              <a:t>      }</a:t>
            </a:r>
          </a:p>
          <a:p>
            <a:r>
              <a:rPr lang="en-US" sz="1600" dirty="0">
                <a:latin typeface="Courier New" charset="0"/>
              </a:rPr>
              <a:t>   }</a:t>
            </a:r>
          </a:p>
          <a:p>
            <a:r>
              <a:rPr lang="en-US" sz="1600" dirty="0">
                <a:latin typeface="Courier New" charset="0"/>
              </a:rPr>
              <a:t>}</a:t>
            </a:r>
            <a:endParaRPr lang="en-US" altLang="zh-CN" sz="1600" dirty="0">
              <a:latin typeface="Courier New" charset="0"/>
            </a:endParaRPr>
          </a:p>
        </p:txBody>
      </p:sp>
    </p:spTree>
    <p:extLst>
      <p:ext uri="{BB962C8B-B14F-4D97-AF65-F5344CB8AC3E}">
        <p14:creationId xmlns:p14="http://schemas.microsoft.com/office/powerpoint/2010/main" val="218408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86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Example: </a:t>
            </a:r>
            <a:r>
              <a:rPr lang="en-US" altLang="zh-CN" sz="4000" dirty="0" err="1">
                <a:solidFill>
                  <a:srgbClr val="FF0000"/>
                </a:solidFill>
              </a:rPr>
              <a:t>TwoLetterWords</a:t>
            </a:r>
            <a:endParaRPr lang="en-US" sz="4000" dirty="0">
              <a:solidFill>
                <a:schemeClr val="tx1"/>
              </a:solidFill>
            </a:endParaRPr>
          </a:p>
        </p:txBody>
      </p:sp>
      <p:sp>
        <p:nvSpPr>
          <p:cNvPr id="636943" name="Text Box 15"/>
          <p:cNvSpPr txBox="1">
            <a:spLocks noChangeArrowheads="1"/>
          </p:cNvSpPr>
          <p:nvPr/>
        </p:nvSpPr>
        <p:spPr bwMode="auto">
          <a:xfrm>
            <a:off x="1381125" y="1223960"/>
            <a:ext cx="6381750" cy="5262979"/>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Program to generate all the two-letter English words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#include &lt;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iostream</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&gt;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#include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lexicon.h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Courier New" charset="0"/>
                <a:ea typeface="+mn-ea"/>
                <a:cs typeface="+mn-cs"/>
              </a:rPr>
              <a:t>//#include "</a:t>
            </a:r>
            <a:r>
              <a:rPr kumimoji="0" lang="en-US" altLang="zh-CN" sz="1400" b="1" i="0" u="none" strike="noStrike" kern="1200" cap="none" spc="0" normalizeH="0" baseline="0" noProof="0" dirty="0" err="1">
                <a:ln>
                  <a:noFill/>
                </a:ln>
                <a:solidFill>
                  <a:srgbClr val="000000"/>
                </a:solidFill>
                <a:effectLst/>
                <a:uLnTx/>
                <a:uFillTx/>
                <a:latin typeface="Courier New" charset="0"/>
                <a:ea typeface="+mn-ea"/>
                <a:cs typeface="+mn-cs"/>
              </a:rPr>
              <a:t>foreach.h</a:t>
            </a:r>
            <a:r>
              <a:rPr kumimoji="0" lang="en-US" altLang="zh-CN"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altLang="zh-CN" sz="1400" b="1" i="0" u="none" strike="noStrike" kern="1200" cap="none" spc="0" normalizeH="0" baseline="0" noProof="0" dirty="0">
                <a:ln>
                  <a:noFill/>
                </a:ln>
                <a:solidFill>
                  <a:srgbClr val="0000FF"/>
                </a:solidFill>
                <a:effectLst/>
                <a:uLnTx/>
                <a:uFillTx/>
                <a:latin typeface="Courier New" charset="0"/>
                <a:ea typeface="+mn-ea"/>
                <a:cs typeface="+mn-cs"/>
              </a:rPr>
              <a:t>/</a:t>
            </a:r>
            <a:r>
              <a:rPr kumimoji="0" lang="zh-CN" altLang="en-US" sz="1400" b="1" i="0" u="none" strike="noStrike" kern="1200" cap="none" spc="0" normalizeH="0" baseline="0" noProof="0" dirty="0">
                <a:ln>
                  <a:noFill/>
                </a:ln>
                <a:solidFill>
                  <a:srgbClr val="0000FF"/>
                </a:solidFill>
                <a:effectLst/>
                <a:uLnTx/>
                <a:uFillTx/>
                <a:latin typeface="Courier New" charset="0"/>
                <a:ea typeface="+mn-ea"/>
                <a:cs typeface="+mn-cs"/>
              </a:rPr>
              <a:t>* </a:t>
            </a:r>
            <a:r>
              <a:rPr kumimoji="0" lang="en-US" altLang="zh-CN" sz="1400" b="1" i="0" u="none" strike="noStrike" kern="1200" cap="none" spc="0" normalizeH="0" baseline="0" noProof="0" dirty="0">
                <a:ln>
                  <a:noFill/>
                </a:ln>
                <a:solidFill>
                  <a:srgbClr val="0000FF"/>
                </a:solidFill>
                <a:effectLst/>
                <a:uLnTx/>
                <a:uFillTx/>
                <a:latin typeface="Courier New" charset="0"/>
                <a:ea typeface="+mn-ea"/>
                <a:cs typeface="+mn-cs"/>
              </a:rPr>
              <a:t>range-based for in Stanford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using namespace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std</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int main()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Lexicon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english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("EnglishWords.dat");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string word("aa");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for (char c0 = 'a'; c0 &lt;= 'z'; c0++)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word[0] = c0;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for (char c1 = 'a'; c1 &lt;= 'z'; c1++)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word[1] = c1;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english.contains</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(word))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cout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&lt;&lt; word &lt;&lt;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endl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Courier New" charset="0"/>
                <a:ea typeface="+mn-ea"/>
                <a:cs typeface="+mn-cs"/>
              </a:rPr>
              <a:t>//   foreach (string</a:t>
            </a:r>
            <a:r>
              <a:rPr kumimoji="0" lang="en-US" altLang="zh-CN" sz="1400" b="1" i="0" u="none" strike="noStrike" kern="1200" cap="none" spc="0" normalizeH="0" noProof="0" dirty="0">
                <a:ln>
                  <a:noFill/>
                </a:ln>
                <a:solidFill>
                  <a:srgbClr val="000000"/>
                </a:solidFill>
                <a:effectLst/>
                <a:uLnTx/>
                <a:uFillTx/>
                <a:latin typeface="Courier New" charset="0"/>
                <a:ea typeface="+mn-ea"/>
                <a:cs typeface="+mn-cs"/>
              </a:rPr>
              <a:t> </a:t>
            </a:r>
            <a:r>
              <a:rPr kumimoji="0" lang="en-US" altLang="zh-CN" sz="1400" b="1" i="0" u="none" strike="noStrike" kern="1200" cap="none" spc="0" normalizeH="0" baseline="0" noProof="0" dirty="0">
                <a:ln>
                  <a:noFill/>
                </a:ln>
                <a:solidFill>
                  <a:srgbClr val="000000"/>
                </a:solidFill>
                <a:effectLst/>
                <a:uLnTx/>
                <a:uFillTx/>
                <a:latin typeface="Courier New" charset="0"/>
                <a:ea typeface="+mn-ea"/>
                <a:cs typeface="+mn-cs"/>
              </a:rPr>
              <a:t>word in </a:t>
            </a:r>
            <a:r>
              <a:rPr kumimoji="0" lang="en-US" altLang="zh-CN" sz="1400" b="1" i="0" u="none" strike="noStrike" kern="1200" cap="none" spc="0" normalizeH="0" baseline="0" noProof="0" dirty="0" err="1">
                <a:ln>
                  <a:noFill/>
                </a:ln>
                <a:solidFill>
                  <a:srgbClr val="000000"/>
                </a:solidFill>
                <a:effectLst/>
                <a:uLnTx/>
                <a:uFillTx/>
                <a:latin typeface="Courier New" charset="0"/>
                <a:ea typeface="+mn-ea"/>
                <a:cs typeface="+mn-cs"/>
              </a:rPr>
              <a:t>english</a:t>
            </a:r>
            <a:r>
              <a:rPr kumimoji="0" lang="en-US" altLang="zh-CN"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altLang="zh-CN" sz="1400" b="1" i="0" u="none" strike="noStrike" kern="1200" cap="none" spc="0" normalizeH="0" baseline="0" noProof="0" dirty="0">
                <a:ln>
                  <a:noFill/>
                </a:ln>
                <a:solidFill>
                  <a:srgbClr val="0000FF"/>
                </a:solidFill>
                <a:effectLst/>
                <a:uLnTx/>
                <a:uFillTx/>
                <a:latin typeface="Courier New" charset="0"/>
                <a:ea typeface="+mn-ea"/>
                <a:cs typeface="+mn-cs"/>
              </a:rPr>
              <a:t>/</a:t>
            </a:r>
            <a:r>
              <a:rPr kumimoji="0" lang="zh-CN" altLang="en-US" sz="1400" b="1" i="0" u="none" strike="noStrike" kern="1200" cap="none" spc="0" normalizeH="0" baseline="0" noProof="0" dirty="0">
                <a:ln>
                  <a:noFill/>
                </a:ln>
                <a:solidFill>
                  <a:srgbClr val="0000FF"/>
                </a:solidFill>
                <a:effectLst/>
                <a:uLnTx/>
                <a:uFillTx/>
                <a:latin typeface="Courier New" charset="0"/>
                <a:ea typeface="+mn-ea"/>
                <a:cs typeface="+mn-cs"/>
              </a:rPr>
              <a:t>* </a:t>
            </a:r>
            <a:r>
              <a:rPr kumimoji="0" lang="en-US" altLang="zh-CN" sz="1400" b="1" i="0" u="none" strike="noStrike" kern="1200" cap="none" spc="0" normalizeH="0" baseline="0" noProof="0" dirty="0">
                <a:ln>
                  <a:noFill/>
                </a:ln>
                <a:solidFill>
                  <a:srgbClr val="0000FF"/>
                </a:solidFill>
                <a:effectLst/>
                <a:uLnTx/>
                <a:uFillTx/>
                <a:latin typeface="Courier New" charset="0"/>
                <a:ea typeface="+mn-ea"/>
                <a:cs typeface="+mn-cs"/>
              </a:rPr>
              <a:t>Stanford */</a:t>
            </a:r>
            <a:endParaRPr kumimoji="0" lang="en-US" altLang="zh-CN"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for (string word :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english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altLang="zh-CN" sz="1400" b="1" i="0" u="none" strike="noStrike" kern="1200" cap="none" spc="0" normalizeH="0" baseline="0" noProof="0" dirty="0">
                <a:ln>
                  <a:noFill/>
                </a:ln>
                <a:solidFill>
                  <a:srgbClr val="0000FF"/>
                </a:solidFill>
                <a:effectLst/>
                <a:uLnTx/>
                <a:uFillTx/>
                <a:latin typeface="Courier New" charset="0"/>
                <a:ea typeface="+mn-ea"/>
                <a:cs typeface="+mn-cs"/>
              </a:rPr>
              <a:t>/</a:t>
            </a:r>
            <a:r>
              <a:rPr kumimoji="0" lang="zh-CN" altLang="en-US" sz="1400" b="1" i="0" u="none" strike="noStrike" kern="1200" cap="none" spc="0" normalizeH="0" baseline="0" noProof="0" dirty="0">
                <a:ln>
                  <a:noFill/>
                </a:ln>
                <a:solidFill>
                  <a:srgbClr val="0000FF"/>
                </a:solidFill>
                <a:effectLst/>
                <a:uLnTx/>
                <a:uFillTx/>
                <a:latin typeface="Courier New" charset="0"/>
                <a:ea typeface="+mn-ea"/>
                <a:cs typeface="+mn-cs"/>
              </a:rPr>
              <a:t>* </a:t>
            </a:r>
            <a:r>
              <a:rPr kumimoji="0" lang="en-US" altLang="zh-CN" sz="1400" b="1" i="0" u="none" strike="noStrike" kern="1200" cap="none" spc="0" normalizeH="0" baseline="0" noProof="0" dirty="0">
                <a:ln>
                  <a:noFill/>
                </a:ln>
                <a:solidFill>
                  <a:srgbClr val="0000FF"/>
                </a:solidFill>
                <a:effectLst/>
                <a:uLnTx/>
                <a:uFillTx/>
                <a:latin typeface="Courier New" charset="0"/>
                <a:ea typeface="+mn-ea"/>
                <a:cs typeface="+mn-cs"/>
              </a:rPr>
              <a:t>C++11 */</a:t>
            </a: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word.length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2)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cout</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&lt;&lt; word &lt;&lt;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endl</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return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4" name="爆炸形: 8 pt  1">
            <a:extLst>
              <a:ext uri="{FF2B5EF4-FFF2-40B4-BE49-F238E27FC236}">
                <a16:creationId xmlns:a16="http://schemas.microsoft.com/office/drawing/2014/main" id="{321DC23C-5195-4407-84E9-C5509E5F6095}"/>
              </a:ext>
            </a:extLst>
          </p:cNvPr>
          <p:cNvSpPr/>
          <p:nvPr/>
        </p:nvSpPr>
        <p:spPr bwMode="auto">
          <a:xfrm>
            <a:off x="7696200" y="0"/>
            <a:ext cx="1447800" cy="762000"/>
          </a:xfrm>
          <a:prstGeom prst="irregularSeal1">
            <a:avLst/>
          </a:prstGeom>
          <a:solidFill>
            <a:srgbClr val="00CC99"/>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rPr>
              <a:t>Flashback</a:t>
            </a:r>
            <a:endParaRPr kumimoji="0" lang="zh-CN" alt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58660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36943">
                                            <p:txEl>
                                              <p:pRg st="8" end="8"/>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36943">
                                            <p:txEl>
                                              <p:pRg st="9" end="9"/>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36943">
                                            <p:txEl>
                                              <p:pRg st="10" end="10"/>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36943">
                                            <p:txEl>
                                              <p:pRg st="11" end="11"/>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36943">
                                            <p:txEl>
                                              <p:pRg st="12" end="12"/>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36943">
                                            <p:txEl>
                                              <p:pRg st="13" end="13"/>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36943">
                                            <p:txEl>
                                              <p:pRg st="14" end="14"/>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36943">
                                            <p:txEl>
                                              <p:pRg st="15" end="15"/>
                                            </p:txEl>
                                          </p:spTgt>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3694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6943">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6943">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6943">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6943">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6943">
                                            <p:txEl>
                                              <p:pRg st="20" end="2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694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Passing Data to Mapping Functions</a:t>
            </a:r>
            <a:endParaRPr lang="en-US" dirty="0">
              <a:solidFill>
                <a:srgbClr val="FF0000"/>
              </a:solidFill>
            </a:endParaRPr>
          </a:p>
        </p:txBody>
      </p:sp>
      <p:sp>
        <p:nvSpPr>
          <p:cNvPr id="700419" name="Rectangle 3"/>
          <p:cNvSpPr>
            <a:spLocks noChangeArrowheads="1"/>
          </p:cNvSpPr>
          <p:nvPr/>
        </p:nvSpPr>
        <p:spPr bwMode="auto">
          <a:xfrm>
            <a:off x="482600" y="1155700"/>
            <a:ext cx="8128000" cy="5355312"/>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ct val="50000"/>
              </a:spcAft>
              <a:buFontTx/>
              <a:buChar char="•"/>
            </a:pPr>
            <a:r>
              <a:rPr lang="en-US" sz="2400" b="0" dirty="0">
                <a:solidFill>
                  <a:srgbClr val="000000"/>
                </a:solidFill>
              </a:rPr>
              <a:t>The biggest problem with using mapping functions is that it is difficult to </a:t>
            </a:r>
            <a:r>
              <a:rPr lang="en-US" sz="2400" b="0" dirty="0">
                <a:solidFill>
                  <a:srgbClr val="FF0000"/>
                </a:solidFill>
              </a:rPr>
              <a:t>pass client information</a:t>
            </a:r>
            <a:r>
              <a:rPr lang="en-US" sz="2400" b="0" dirty="0">
                <a:solidFill>
                  <a:srgbClr val="000000"/>
                </a:solidFill>
              </a:rPr>
              <a:t> from the client back to the callback function.  The C++ packages that support callback functions typically support two different strategies for achieving this goal:</a:t>
            </a:r>
            <a:endParaRPr lang="en-US" altLang="zh-CN" sz="2400" b="0" dirty="0">
              <a:solidFill>
                <a:srgbClr val="000000"/>
              </a:solidFill>
            </a:endParaRPr>
          </a:p>
          <a:p>
            <a:pPr marL="914400" lvl="1" indent="-457200">
              <a:lnSpc>
                <a:spcPct val="85000"/>
              </a:lnSpc>
              <a:spcAft>
                <a:spcPct val="50000"/>
              </a:spcAft>
              <a:buFont typeface="+mj-lt"/>
              <a:buAutoNum type="arabicPeriod"/>
            </a:pPr>
            <a:r>
              <a:rPr lang="en-US" altLang="zh-CN" sz="2400" b="0" dirty="0">
                <a:solidFill>
                  <a:srgbClr val="000000"/>
                </a:solidFill>
              </a:rPr>
              <a:t>Passing an </a:t>
            </a:r>
            <a:r>
              <a:rPr lang="en-US" altLang="zh-CN" sz="2400" b="0" dirty="0">
                <a:solidFill>
                  <a:srgbClr val="FF0000"/>
                </a:solidFill>
              </a:rPr>
              <a:t>additional argument</a:t>
            </a:r>
            <a:r>
              <a:rPr lang="en-US" altLang="zh-CN" sz="2400" b="0" dirty="0">
                <a:solidFill>
                  <a:srgbClr val="000000"/>
                </a:solidFill>
              </a:rPr>
              <a:t> to the mapping function, which is then included in the set of arguments to the callback function.</a:t>
            </a:r>
          </a:p>
          <a:p>
            <a:pPr marL="914400" lvl="1" indent="-457200">
              <a:lnSpc>
                <a:spcPct val="85000"/>
              </a:lnSpc>
              <a:spcAft>
                <a:spcPct val="50000"/>
              </a:spcAft>
              <a:buFont typeface="+mj-lt"/>
              <a:buAutoNum type="arabicPeriod"/>
            </a:pPr>
            <a:r>
              <a:rPr lang="en-US" altLang="zh-CN" sz="2400" b="0" dirty="0">
                <a:solidFill>
                  <a:srgbClr val="000000"/>
                </a:solidFill>
              </a:rPr>
              <a:t>Passing a </a:t>
            </a:r>
            <a:r>
              <a:rPr lang="en-US" altLang="zh-CN" sz="2400" i="1" dirty="0">
                <a:solidFill>
                  <a:srgbClr val="FF0000"/>
                </a:solidFill>
              </a:rPr>
              <a:t>function object</a:t>
            </a:r>
            <a:r>
              <a:rPr lang="en-US" altLang="zh-CN" sz="2400" b="0" dirty="0">
                <a:solidFill>
                  <a:srgbClr val="000000"/>
                </a:solidFill>
              </a:rPr>
              <a:t> to the mapping function.  A function object is simply any object that overloads the </a:t>
            </a:r>
            <a:r>
              <a:rPr lang="en-US" altLang="zh-CN" sz="2400" b="0" dirty="0">
                <a:solidFill>
                  <a:srgbClr val="FF0000"/>
                </a:solidFill>
              </a:rPr>
              <a:t>function-call operator</a:t>
            </a:r>
            <a:r>
              <a:rPr lang="en-US" altLang="zh-CN" sz="2400" b="0" dirty="0">
                <a:solidFill>
                  <a:srgbClr val="000000"/>
                </a:solidFill>
              </a:rPr>
              <a:t>, which is designated in C++ as </a:t>
            </a:r>
            <a:r>
              <a:rPr lang="en-US" altLang="zh-CN" sz="2000" dirty="0">
                <a:solidFill>
                  <a:srgbClr val="FF0000"/>
                </a:solidFill>
                <a:latin typeface="Courier New"/>
                <a:cs typeface="Courier New"/>
              </a:rPr>
              <a:t>operator()</a:t>
            </a:r>
            <a:r>
              <a:rPr lang="en-US" altLang="zh-CN" sz="2400" b="0" dirty="0">
                <a:solidFill>
                  <a:srgbClr val="000000"/>
                </a:solidFill>
              </a:rPr>
              <a:t>.</a:t>
            </a:r>
          </a:p>
          <a:p>
            <a:pPr marL="342900" indent="-342900">
              <a:lnSpc>
                <a:spcPct val="85000"/>
              </a:lnSpc>
              <a:spcAft>
                <a:spcPct val="50000"/>
              </a:spcAft>
              <a:buFontTx/>
              <a:buChar char="•"/>
            </a:pPr>
            <a:r>
              <a:rPr lang="en-US" altLang="zh-CN" sz="2400" b="0" dirty="0">
                <a:solidFill>
                  <a:srgbClr val="000000"/>
                </a:solidFill>
              </a:rPr>
              <a:t>The text goes through each of these strategies in the context of a program that writes out every word in the English lexicon that has a particular length.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0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Passing Data Using </a:t>
            </a:r>
            <a:r>
              <a:rPr lang="en-US" sz="4000" dirty="0">
                <a:solidFill>
                  <a:srgbClr val="FF0000"/>
                </a:solidFill>
              </a:rPr>
              <a:t>Function Object</a:t>
            </a:r>
            <a:endParaRPr lang="en-US" dirty="0">
              <a:solidFill>
                <a:srgbClr val="FF0000"/>
              </a:solidFill>
            </a:endParaRPr>
          </a:p>
        </p:txBody>
      </p:sp>
      <p:sp>
        <p:nvSpPr>
          <p:cNvPr id="700419" name="Rectangle 3"/>
          <p:cNvSpPr>
            <a:spLocks noChangeArrowheads="1"/>
          </p:cNvSpPr>
          <p:nvPr/>
        </p:nvSpPr>
        <p:spPr bwMode="auto">
          <a:xfrm>
            <a:off x="482600" y="1155700"/>
            <a:ext cx="8128000" cy="1181100"/>
          </a:xfrm>
          <a:prstGeom prst="rect">
            <a:avLst/>
          </a:prstGeom>
          <a:noFill/>
          <a:ln w="9525">
            <a:noFill/>
            <a:miter lim="800000"/>
            <a:headEnd/>
            <a:tailEnd/>
          </a:ln>
          <a:effectLst/>
        </p:spPr>
        <p:txBody>
          <a:bodyPr>
            <a:prstTxWarp prst="textNoShape">
              <a:avLst/>
            </a:prstTxWarp>
          </a:bodyPr>
          <a:lstStyle/>
          <a:p>
            <a:pPr marL="285750" indent="-285750">
              <a:lnSpc>
                <a:spcPct val="85000"/>
              </a:lnSpc>
              <a:spcAft>
                <a:spcPts val="600"/>
              </a:spcAft>
              <a:buFont typeface="Arial" panose="020B0604020202020204" pitchFamily="34" charset="0"/>
              <a:buChar char="•"/>
            </a:pPr>
            <a:r>
              <a:rPr lang="en-US" altLang="zh-CN" sz="2400" b="0" dirty="0">
                <a:latin typeface="+mn-lt"/>
              </a:rPr>
              <a:t>Now you can list the words in the lexicon whose length is </a:t>
            </a:r>
            <a:r>
              <a:rPr lang="en-US" altLang="zh-CN" sz="2000" dirty="0">
                <a:latin typeface="Courier New" charset="0"/>
              </a:rPr>
              <a:t>k</a:t>
            </a:r>
            <a:r>
              <a:rPr lang="en-US" altLang="zh-CN" sz="2400" b="0" dirty="0">
                <a:latin typeface="+mn-lt"/>
              </a:rPr>
              <a:t> by passing </a:t>
            </a:r>
            <a:r>
              <a:rPr lang="en-US" altLang="zh-CN" sz="2000" dirty="0">
                <a:latin typeface="Courier New" charset="0"/>
              </a:rPr>
              <a:t>k</a:t>
            </a:r>
            <a:r>
              <a:rPr lang="en-US" altLang="zh-CN" sz="2400" b="0" dirty="0">
                <a:latin typeface="+mn-lt"/>
              </a:rPr>
              <a:t> to the callback function </a:t>
            </a:r>
            <a:r>
              <a:rPr lang="en-US" altLang="zh-CN" sz="2000" dirty="0" err="1">
                <a:latin typeface="Courier New" charset="0"/>
              </a:rPr>
              <a:t>ListKLetterWords</a:t>
            </a:r>
            <a:r>
              <a:rPr lang="en-US" altLang="zh-CN" sz="2400" b="0" dirty="0">
                <a:latin typeface="+mn-lt"/>
              </a:rPr>
              <a:t> through the mapping function </a:t>
            </a:r>
            <a:r>
              <a:rPr lang="en-US" altLang="zh-CN" sz="2000" dirty="0" err="1">
                <a:latin typeface="Courier New" charset="0"/>
              </a:rPr>
              <a:t>mapAll</a:t>
            </a:r>
            <a:r>
              <a:rPr lang="en-US" altLang="zh-CN" sz="2400" b="0" dirty="0">
                <a:latin typeface="+mn-lt"/>
              </a:rPr>
              <a:t>.</a:t>
            </a:r>
          </a:p>
        </p:txBody>
      </p:sp>
      <p:sp>
        <p:nvSpPr>
          <p:cNvPr id="18" name="Rectangle 5"/>
          <p:cNvSpPr/>
          <p:nvPr/>
        </p:nvSpPr>
        <p:spPr>
          <a:xfrm>
            <a:off x="1238250" y="2298700"/>
            <a:ext cx="6667500" cy="4031873"/>
          </a:xfrm>
          <a:prstGeom prst="rect">
            <a:avLst/>
          </a:prstGeom>
          <a:solidFill>
            <a:schemeClr val="bg1"/>
          </a:solidFill>
          <a:ln>
            <a:solidFill>
              <a:schemeClr val="tx1"/>
            </a:solidFill>
          </a:ln>
        </p:spPr>
        <p:txBody>
          <a:bodyPr wrap="square">
            <a:spAutoFit/>
          </a:bodyPr>
          <a:lstStyle/>
          <a:p>
            <a:r>
              <a:rPr lang="en-US" sz="1600" dirty="0">
                <a:latin typeface="Courier New" charset="0"/>
              </a:rPr>
              <a:t>class </a:t>
            </a:r>
            <a:r>
              <a:rPr lang="en-US" sz="1600" dirty="0" err="1">
                <a:latin typeface="Courier New" charset="0"/>
              </a:rPr>
              <a:t>ListKLetterWords</a:t>
            </a:r>
            <a:r>
              <a:rPr lang="en-US" sz="1600" dirty="0">
                <a:latin typeface="Courier New" charset="0"/>
              </a:rPr>
              <a:t> {</a:t>
            </a:r>
          </a:p>
          <a:p>
            <a:r>
              <a:rPr lang="en-US" sz="1600" dirty="0">
                <a:latin typeface="Courier New" charset="0"/>
              </a:rPr>
              <a:t>public:</a:t>
            </a:r>
          </a:p>
          <a:p>
            <a:r>
              <a:rPr lang="en-US" sz="1600" dirty="0">
                <a:latin typeface="Courier New" charset="0"/>
              </a:rPr>
              <a:t>   </a:t>
            </a:r>
            <a:r>
              <a:rPr lang="en-US" sz="1600" dirty="0" err="1">
                <a:latin typeface="Courier New" charset="0"/>
              </a:rPr>
              <a:t>ListKLetterWords</a:t>
            </a:r>
            <a:r>
              <a:rPr lang="en-US" sz="1600" dirty="0">
                <a:latin typeface="Courier New" charset="0"/>
              </a:rPr>
              <a:t>(</a:t>
            </a:r>
            <a:r>
              <a:rPr lang="en-US" sz="1600" dirty="0" err="1">
                <a:latin typeface="Courier New" charset="0"/>
              </a:rPr>
              <a:t>int</a:t>
            </a:r>
            <a:r>
              <a:rPr lang="en-US" sz="1600" dirty="0">
                <a:latin typeface="Courier New" charset="0"/>
              </a:rPr>
              <a:t> k) {</a:t>
            </a:r>
          </a:p>
          <a:p>
            <a:r>
              <a:rPr lang="en-US" sz="1600" dirty="0">
                <a:latin typeface="Courier New" charset="0"/>
              </a:rPr>
              <a:t>      this-&gt;k = k;</a:t>
            </a:r>
          </a:p>
          <a:p>
            <a:r>
              <a:rPr lang="en-US" sz="1600" dirty="0">
                <a:latin typeface="Courier New" charset="0"/>
              </a:rPr>
              <a:t>   }</a:t>
            </a:r>
          </a:p>
          <a:p>
            <a:r>
              <a:rPr lang="en-US" sz="1600" dirty="0">
                <a:latin typeface="Courier New" charset="0"/>
              </a:rPr>
              <a:t>   </a:t>
            </a:r>
            <a:r>
              <a:rPr lang="en-US" sz="1600" dirty="0" err="1">
                <a:latin typeface="Courier New" charset="0"/>
              </a:rPr>
              <a:t>int</a:t>
            </a:r>
            <a:r>
              <a:rPr lang="en-US" sz="1600" dirty="0">
                <a:latin typeface="Courier New" charset="0"/>
              </a:rPr>
              <a:t> operator()(string word) {</a:t>
            </a:r>
          </a:p>
          <a:p>
            <a:r>
              <a:rPr lang="en-US" sz="1600" dirty="0">
                <a:latin typeface="Courier New" charset="0"/>
              </a:rPr>
              <a:t>      if (</a:t>
            </a:r>
            <a:r>
              <a:rPr lang="en-US" sz="1600" dirty="0" err="1">
                <a:latin typeface="Courier New" charset="0"/>
              </a:rPr>
              <a:t>word.length</a:t>
            </a:r>
            <a:r>
              <a:rPr lang="en-US" sz="1600" dirty="0">
                <a:latin typeface="Courier New" charset="0"/>
              </a:rPr>
              <a:t>() == k) {</a:t>
            </a:r>
          </a:p>
          <a:p>
            <a:r>
              <a:rPr lang="en-US" sz="1600" dirty="0">
                <a:latin typeface="Courier New" charset="0"/>
              </a:rPr>
              <a:t>         </a:t>
            </a:r>
            <a:r>
              <a:rPr lang="en-US" sz="1600" dirty="0" err="1">
                <a:latin typeface="Courier New" charset="0"/>
              </a:rPr>
              <a:t>cout</a:t>
            </a:r>
            <a:r>
              <a:rPr lang="en-US" sz="1600" dirty="0">
                <a:latin typeface="Courier New" charset="0"/>
              </a:rPr>
              <a:t> &lt;&lt; word &lt;&lt; </a:t>
            </a:r>
            <a:r>
              <a:rPr lang="en-US" sz="1600" dirty="0" err="1">
                <a:latin typeface="Courier New" charset="0"/>
              </a:rPr>
              <a:t>endl</a:t>
            </a:r>
            <a:r>
              <a:rPr lang="en-US" sz="1600" dirty="0">
                <a:latin typeface="Courier New" charset="0"/>
              </a:rPr>
              <a:t>;</a:t>
            </a:r>
          </a:p>
          <a:p>
            <a:r>
              <a:rPr lang="en-US" sz="1600" dirty="0">
                <a:latin typeface="Courier New" charset="0"/>
              </a:rPr>
              <a:t>      }</a:t>
            </a:r>
          </a:p>
          <a:p>
            <a:r>
              <a:rPr lang="en-US" sz="1600" dirty="0">
                <a:latin typeface="Courier New" charset="0"/>
              </a:rPr>
              <a:t>   }</a:t>
            </a:r>
          </a:p>
          <a:p>
            <a:r>
              <a:rPr lang="en-US" sz="1600" dirty="0">
                <a:latin typeface="Courier New" charset="0"/>
              </a:rPr>
              <a:t>private:</a:t>
            </a:r>
          </a:p>
          <a:p>
            <a:r>
              <a:rPr lang="en-US" sz="1600" dirty="0">
                <a:latin typeface="Courier New" charset="0"/>
              </a:rPr>
              <a:t>   </a:t>
            </a:r>
            <a:r>
              <a:rPr lang="en-US" sz="1600" dirty="0" err="1">
                <a:latin typeface="Courier New" charset="0"/>
              </a:rPr>
              <a:t>int</a:t>
            </a:r>
            <a:r>
              <a:rPr lang="en-US" sz="1600" dirty="0">
                <a:latin typeface="Courier New" charset="0"/>
              </a:rPr>
              <a:t> k;     /* Length of desired words */</a:t>
            </a:r>
          </a:p>
          <a:p>
            <a:r>
              <a:rPr lang="en-US" sz="1600" dirty="0">
                <a:latin typeface="Courier New" charset="0"/>
              </a:rPr>
              <a:t>};</a:t>
            </a:r>
          </a:p>
          <a:p>
            <a:r>
              <a:rPr lang="en-US" sz="1600" dirty="0">
                <a:latin typeface="Courier New" charset="0"/>
              </a:rPr>
              <a:t>void </a:t>
            </a:r>
            <a:r>
              <a:rPr lang="en-US" sz="1600" dirty="0" err="1">
                <a:latin typeface="Courier New" charset="0"/>
              </a:rPr>
              <a:t>listWordsOfLengthK</a:t>
            </a:r>
            <a:r>
              <a:rPr lang="en-US" sz="1600" dirty="0">
                <a:latin typeface="Courier New" charset="0"/>
              </a:rPr>
              <a:t>(</a:t>
            </a:r>
            <a:r>
              <a:rPr lang="en-US" sz="1600" dirty="0" err="1">
                <a:latin typeface="Courier New" charset="0"/>
              </a:rPr>
              <a:t>const</a:t>
            </a:r>
            <a:r>
              <a:rPr lang="en-US" sz="1600" dirty="0">
                <a:latin typeface="Courier New" charset="0"/>
              </a:rPr>
              <a:t> Lexicon &amp; </a:t>
            </a:r>
            <a:r>
              <a:rPr lang="en-US" sz="1600" dirty="0" err="1">
                <a:latin typeface="Courier New" charset="0"/>
              </a:rPr>
              <a:t>lex</a:t>
            </a:r>
            <a:r>
              <a:rPr lang="en-US" sz="1600" dirty="0">
                <a:latin typeface="Courier New" charset="0"/>
              </a:rPr>
              <a:t>, </a:t>
            </a:r>
            <a:r>
              <a:rPr lang="en-US" sz="1600" dirty="0" err="1">
                <a:latin typeface="Courier New" charset="0"/>
              </a:rPr>
              <a:t>int</a:t>
            </a:r>
            <a:r>
              <a:rPr lang="en-US" sz="1600" dirty="0">
                <a:latin typeface="Courier New" charset="0"/>
              </a:rPr>
              <a:t> k) {</a:t>
            </a:r>
          </a:p>
          <a:p>
            <a:r>
              <a:rPr lang="en-US" sz="1600" dirty="0">
                <a:latin typeface="Courier New" charset="0"/>
              </a:rPr>
              <a:t>   </a:t>
            </a:r>
            <a:r>
              <a:rPr lang="en-US" sz="1600" dirty="0" err="1">
                <a:latin typeface="Courier New" charset="0"/>
              </a:rPr>
              <a:t>lex.mapAll</a:t>
            </a:r>
            <a:r>
              <a:rPr lang="en-US" sz="1600" dirty="0">
                <a:latin typeface="Courier New" charset="0"/>
              </a:rPr>
              <a:t>(</a:t>
            </a:r>
            <a:r>
              <a:rPr lang="en-US" sz="1600" dirty="0" err="1">
                <a:latin typeface="Courier New" charset="0"/>
              </a:rPr>
              <a:t>ListKLetterWords</a:t>
            </a:r>
            <a:r>
              <a:rPr lang="en-US" sz="1600" dirty="0">
                <a:latin typeface="Courier New" charset="0"/>
              </a:rPr>
              <a:t>(k));</a:t>
            </a:r>
          </a:p>
          <a:p>
            <a:r>
              <a:rPr lang="en-US" sz="1600" dirty="0">
                <a:latin typeface="Courier New" charset="0"/>
              </a:rPr>
              <a:t>}</a:t>
            </a:r>
          </a:p>
        </p:txBody>
      </p:sp>
    </p:spTree>
    <p:extLst>
      <p:ext uri="{BB962C8B-B14F-4D97-AF65-F5344CB8AC3E}">
        <p14:creationId xmlns:p14="http://schemas.microsoft.com/office/powerpoint/2010/main" val="6089103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400" y="0"/>
            <a:ext cx="8077200" cy="6858000"/>
          </a:xfrm>
          <a:prstGeom prst="rect">
            <a:avLst/>
          </a:prstGeom>
          <a:solidFill>
            <a:srgbClr val="FFFFFF"/>
          </a:solidFill>
          <a:ln>
            <a:solidFill>
              <a:schemeClr val="tx1"/>
            </a:solidFill>
          </a:ln>
        </p:spPr>
        <p:txBody>
          <a:bodyPr wrap="square">
            <a:noAutofit/>
          </a:bodyPr>
          <a:lstStyle/>
          <a:p>
            <a:r>
              <a:rPr lang="en-US" sz="1600" dirty="0">
                <a:latin typeface="Courier New" charset="0"/>
              </a:rPr>
              <a:t>    /* Method: </a:t>
            </a:r>
            <a:r>
              <a:rPr lang="en-US" sz="1600" dirty="0" err="1">
                <a:latin typeface="Courier New" charset="0"/>
              </a:rPr>
              <a:t>mapAll</a:t>
            </a:r>
            <a:endParaRPr lang="en-US" sz="1600" dirty="0">
              <a:latin typeface="Courier New" charset="0"/>
            </a:endParaRPr>
          </a:p>
          <a:p>
            <a:r>
              <a:rPr lang="en-US" sz="1600" dirty="0">
                <a:latin typeface="Courier New" charset="0"/>
              </a:rPr>
              <a:t>     * Usage: </a:t>
            </a:r>
            <a:r>
              <a:rPr lang="en-US" sz="1600" dirty="0" err="1">
                <a:latin typeface="Courier New" charset="0"/>
              </a:rPr>
              <a:t>lexicon.mapAll</a:t>
            </a:r>
            <a:r>
              <a:rPr lang="en-US" sz="1600" dirty="0">
                <a:latin typeface="Courier New" charset="0"/>
              </a:rPr>
              <a:t>(</a:t>
            </a:r>
            <a:r>
              <a:rPr lang="en-US" sz="1600" dirty="0" err="1">
                <a:latin typeface="Courier New" charset="0"/>
              </a:rPr>
              <a:t>fn</a:t>
            </a:r>
            <a:r>
              <a:rPr lang="en-US" sz="1600" dirty="0">
                <a:latin typeface="Courier New" charset="0"/>
              </a:rPr>
              <a:t>);</a:t>
            </a:r>
          </a:p>
          <a:p>
            <a:r>
              <a:rPr lang="en-US" sz="1600" dirty="0">
                <a:latin typeface="Courier New" charset="0"/>
              </a:rPr>
              <a:t>     * --------------------------</a:t>
            </a:r>
          </a:p>
          <a:p>
            <a:r>
              <a:rPr lang="en-US" sz="1600" dirty="0">
                <a:latin typeface="Courier New" charset="0"/>
              </a:rPr>
              <a:t>     * Calls the specified function on each word in the lexicon.</a:t>
            </a:r>
          </a:p>
          <a:p>
            <a:r>
              <a:rPr lang="en-US" sz="1600" dirty="0">
                <a:latin typeface="Courier New" charset="0"/>
              </a:rPr>
              <a:t>     */</a:t>
            </a:r>
          </a:p>
          <a:p>
            <a:r>
              <a:rPr lang="en-US" sz="1600" dirty="0">
                <a:latin typeface="Courier New" charset="0"/>
              </a:rPr>
              <a:t>    void </a:t>
            </a:r>
            <a:r>
              <a:rPr lang="en-US" sz="1600" dirty="0" err="1">
                <a:latin typeface="Courier New" charset="0"/>
              </a:rPr>
              <a:t>mapAll</a:t>
            </a:r>
            <a:r>
              <a:rPr lang="en-US" sz="1600" dirty="0">
                <a:latin typeface="Courier New" charset="0"/>
              </a:rPr>
              <a:t>(void (*</a:t>
            </a:r>
            <a:r>
              <a:rPr lang="en-US" sz="1600" dirty="0" err="1">
                <a:latin typeface="Courier New" charset="0"/>
              </a:rPr>
              <a:t>fn</a:t>
            </a:r>
            <a:r>
              <a:rPr lang="en-US" sz="1600" dirty="0">
                <a:latin typeface="Courier New" charset="0"/>
              </a:rPr>
              <a:t>)(</a:t>
            </a:r>
            <a:r>
              <a:rPr lang="en-US" sz="1600" dirty="0" err="1">
                <a:latin typeface="Courier New" charset="0"/>
              </a:rPr>
              <a:t>std</a:t>
            </a:r>
            <a:r>
              <a:rPr lang="en-US" sz="1600" dirty="0">
                <a:latin typeface="Courier New" charset="0"/>
              </a:rPr>
              <a:t>::string)) </a:t>
            </a:r>
            <a:r>
              <a:rPr lang="en-US" sz="1600" dirty="0" err="1">
                <a:latin typeface="Courier New" charset="0"/>
              </a:rPr>
              <a:t>const</a:t>
            </a:r>
            <a:r>
              <a:rPr lang="en-US" sz="1600" dirty="0">
                <a:latin typeface="Courier New" charset="0"/>
              </a:rPr>
              <a:t>;</a:t>
            </a:r>
          </a:p>
          <a:p>
            <a:r>
              <a:rPr lang="en-US" sz="1600" dirty="0">
                <a:latin typeface="Courier New" charset="0"/>
              </a:rPr>
              <a:t>    void </a:t>
            </a:r>
            <a:r>
              <a:rPr lang="en-US" sz="1600" dirty="0" err="1">
                <a:latin typeface="Courier New" charset="0"/>
              </a:rPr>
              <a:t>mapAll</a:t>
            </a:r>
            <a:r>
              <a:rPr lang="en-US" sz="1600" dirty="0">
                <a:latin typeface="Courier New" charset="0"/>
              </a:rPr>
              <a:t>(void (*</a:t>
            </a:r>
            <a:r>
              <a:rPr lang="en-US" sz="1600" dirty="0" err="1">
                <a:latin typeface="Courier New" charset="0"/>
              </a:rPr>
              <a:t>fn</a:t>
            </a:r>
            <a:r>
              <a:rPr lang="en-US" sz="1600" dirty="0">
                <a:latin typeface="Courier New" charset="0"/>
              </a:rPr>
              <a:t>)(</a:t>
            </a:r>
            <a:r>
              <a:rPr lang="en-US" sz="1600" dirty="0" err="1">
                <a:latin typeface="Courier New" charset="0"/>
              </a:rPr>
              <a:t>const</a:t>
            </a:r>
            <a:r>
              <a:rPr lang="en-US" sz="1600" dirty="0">
                <a:latin typeface="Courier New" charset="0"/>
              </a:rPr>
              <a:t> </a:t>
            </a:r>
            <a:r>
              <a:rPr lang="en-US" sz="1600" dirty="0" err="1">
                <a:latin typeface="Courier New" charset="0"/>
              </a:rPr>
              <a:t>std</a:t>
            </a:r>
            <a:r>
              <a:rPr lang="en-US" sz="1600" dirty="0">
                <a:latin typeface="Courier New" charset="0"/>
              </a:rPr>
              <a:t>::string&amp;)) </a:t>
            </a:r>
            <a:r>
              <a:rPr lang="en-US" sz="1600" dirty="0" err="1">
                <a:latin typeface="Courier New" charset="0"/>
              </a:rPr>
              <a:t>const</a:t>
            </a:r>
            <a:r>
              <a:rPr lang="en-US" sz="1600" dirty="0">
                <a:latin typeface="Courier New" charset="0"/>
              </a:rPr>
              <a:t>;</a:t>
            </a:r>
          </a:p>
          <a:p>
            <a:r>
              <a:rPr lang="en-US" sz="1600" dirty="0">
                <a:latin typeface="Courier New" charset="0"/>
              </a:rPr>
              <a:t>    </a:t>
            </a:r>
            <a:r>
              <a:rPr lang="en-US" sz="1600" dirty="0">
                <a:solidFill>
                  <a:srgbClr val="FF0000"/>
                </a:solidFill>
                <a:latin typeface="Courier New" charset="0"/>
              </a:rPr>
              <a:t>template &lt;</a:t>
            </a:r>
            <a:r>
              <a:rPr lang="en-US" sz="1600" dirty="0" err="1">
                <a:solidFill>
                  <a:srgbClr val="FF0000"/>
                </a:solidFill>
                <a:latin typeface="Courier New" charset="0"/>
              </a:rPr>
              <a:t>typename</a:t>
            </a:r>
            <a:r>
              <a:rPr lang="en-US" sz="1600" dirty="0">
                <a:solidFill>
                  <a:srgbClr val="FF0000"/>
                </a:solidFill>
                <a:latin typeface="Courier New" charset="0"/>
              </a:rPr>
              <a:t> </a:t>
            </a:r>
            <a:r>
              <a:rPr lang="en-US" sz="1600" dirty="0" err="1">
                <a:solidFill>
                  <a:srgbClr val="FF0000"/>
                </a:solidFill>
                <a:latin typeface="Courier New" charset="0"/>
              </a:rPr>
              <a:t>FunctorType</a:t>
            </a:r>
            <a:r>
              <a:rPr lang="en-US" sz="1600" dirty="0">
                <a:solidFill>
                  <a:srgbClr val="FF0000"/>
                </a:solidFill>
                <a:latin typeface="Courier New" charset="0"/>
              </a:rPr>
              <a:t>&gt;</a:t>
            </a:r>
          </a:p>
          <a:p>
            <a:r>
              <a:rPr lang="en-US" sz="1600" dirty="0">
                <a:latin typeface="Courier New" charset="0"/>
              </a:rPr>
              <a:t>    </a:t>
            </a:r>
            <a:r>
              <a:rPr lang="en-US" sz="1600" dirty="0">
                <a:solidFill>
                  <a:srgbClr val="FF0000"/>
                </a:solidFill>
                <a:latin typeface="Courier New" charset="0"/>
              </a:rPr>
              <a:t>void </a:t>
            </a:r>
            <a:r>
              <a:rPr lang="en-US" sz="1600" dirty="0" err="1">
                <a:solidFill>
                  <a:srgbClr val="FF0000"/>
                </a:solidFill>
                <a:latin typeface="Courier New" charset="0"/>
              </a:rPr>
              <a:t>mapAll</a:t>
            </a:r>
            <a:r>
              <a:rPr lang="en-US" sz="1600" dirty="0">
                <a:solidFill>
                  <a:srgbClr val="FF0000"/>
                </a:solidFill>
                <a:latin typeface="Courier New" charset="0"/>
              </a:rPr>
              <a:t>(</a:t>
            </a:r>
            <a:r>
              <a:rPr lang="en-US" sz="1600" dirty="0" err="1">
                <a:solidFill>
                  <a:srgbClr val="FF0000"/>
                </a:solidFill>
                <a:latin typeface="Courier New" charset="0"/>
              </a:rPr>
              <a:t>FunctorType</a:t>
            </a:r>
            <a:r>
              <a:rPr lang="en-US" sz="1600" dirty="0">
                <a:solidFill>
                  <a:srgbClr val="FF0000"/>
                </a:solidFill>
                <a:latin typeface="Courier New" charset="0"/>
              </a:rPr>
              <a:t> </a:t>
            </a:r>
            <a:r>
              <a:rPr lang="en-US" sz="1600" dirty="0" err="1">
                <a:solidFill>
                  <a:srgbClr val="FF0000"/>
                </a:solidFill>
                <a:latin typeface="Courier New" charset="0"/>
              </a:rPr>
              <a:t>fn</a:t>
            </a:r>
            <a:r>
              <a:rPr lang="en-US" sz="1600" dirty="0">
                <a:solidFill>
                  <a:srgbClr val="FF0000"/>
                </a:solidFill>
                <a:latin typeface="Courier New" charset="0"/>
              </a:rPr>
              <a:t>) </a:t>
            </a:r>
            <a:r>
              <a:rPr lang="en-US" sz="1600" dirty="0" err="1">
                <a:solidFill>
                  <a:srgbClr val="FF0000"/>
                </a:solidFill>
                <a:latin typeface="Courier New" charset="0"/>
              </a:rPr>
              <a:t>const</a:t>
            </a:r>
            <a:r>
              <a:rPr lang="en-US" sz="1600" dirty="0">
                <a:solidFill>
                  <a:srgbClr val="FF0000"/>
                </a:solidFill>
                <a:latin typeface="Courier New" charset="0"/>
              </a:rPr>
              <a:t>;</a:t>
            </a:r>
          </a:p>
          <a:p>
            <a:endParaRPr lang="en-US" sz="1600" dirty="0">
              <a:latin typeface="Courier New" charset="0"/>
            </a:endParaRPr>
          </a:p>
          <a:p>
            <a:r>
              <a:rPr lang="en-US" sz="1600" dirty="0">
                <a:latin typeface="Courier New" charset="0"/>
              </a:rPr>
              <a:t>void Lexicon::</a:t>
            </a:r>
            <a:r>
              <a:rPr lang="en-US" sz="1600" dirty="0" err="1">
                <a:latin typeface="Courier New" charset="0"/>
              </a:rPr>
              <a:t>mapAll</a:t>
            </a:r>
            <a:r>
              <a:rPr lang="en-US" sz="1600" dirty="0">
                <a:latin typeface="Courier New" charset="0"/>
              </a:rPr>
              <a:t>(void (*</a:t>
            </a:r>
            <a:r>
              <a:rPr lang="en-US" sz="1600" dirty="0" err="1">
                <a:latin typeface="Courier New" charset="0"/>
              </a:rPr>
              <a:t>fn</a:t>
            </a:r>
            <a:r>
              <a:rPr lang="en-US" sz="1600" dirty="0">
                <a:latin typeface="Courier New" charset="0"/>
              </a:rPr>
              <a:t>)(</a:t>
            </a:r>
            <a:r>
              <a:rPr lang="en-US" sz="1600" dirty="0" err="1">
                <a:latin typeface="Courier New" charset="0"/>
              </a:rPr>
              <a:t>std</a:t>
            </a:r>
            <a:r>
              <a:rPr lang="en-US" sz="1600" dirty="0">
                <a:latin typeface="Courier New" charset="0"/>
              </a:rPr>
              <a:t>::string)) </a:t>
            </a:r>
            <a:r>
              <a:rPr lang="en-US" sz="1600" dirty="0" err="1">
                <a:latin typeface="Courier New" charset="0"/>
              </a:rPr>
              <a:t>const</a:t>
            </a:r>
            <a:r>
              <a:rPr lang="en-US" sz="1600" dirty="0">
                <a:latin typeface="Courier New" charset="0"/>
              </a:rPr>
              <a:t> {</a:t>
            </a:r>
          </a:p>
          <a:p>
            <a:r>
              <a:rPr lang="en-US" sz="1600" dirty="0">
                <a:latin typeface="Courier New" charset="0"/>
              </a:rPr>
              <a:t>    for (</a:t>
            </a:r>
            <a:r>
              <a:rPr lang="en-US" sz="1600" dirty="0" err="1">
                <a:latin typeface="Courier New" charset="0"/>
              </a:rPr>
              <a:t>std</a:t>
            </a:r>
            <a:r>
              <a:rPr lang="en-US" sz="1600" dirty="0">
                <a:latin typeface="Courier New" charset="0"/>
              </a:rPr>
              <a:t>::string word : </a:t>
            </a:r>
            <a:r>
              <a:rPr lang="en-US" sz="1600" dirty="0" err="1">
                <a:latin typeface="Courier New" charset="0"/>
              </a:rPr>
              <a:t>m_allWords</a:t>
            </a:r>
            <a:r>
              <a:rPr lang="en-US" sz="1600" dirty="0">
                <a:latin typeface="Courier New" charset="0"/>
              </a:rPr>
              <a:t>) {</a:t>
            </a:r>
          </a:p>
          <a:p>
            <a:r>
              <a:rPr lang="en-US" sz="1600" dirty="0">
                <a:latin typeface="Courier New" charset="0"/>
              </a:rPr>
              <a:t>        </a:t>
            </a:r>
            <a:r>
              <a:rPr lang="en-US" sz="1600" dirty="0" err="1">
                <a:latin typeface="Courier New" charset="0"/>
              </a:rPr>
              <a:t>fn</a:t>
            </a:r>
            <a:r>
              <a:rPr lang="en-US" sz="1600" dirty="0">
                <a:latin typeface="Courier New" charset="0"/>
              </a:rPr>
              <a:t>(word);</a:t>
            </a:r>
          </a:p>
          <a:p>
            <a:r>
              <a:rPr lang="en-US" sz="1600" dirty="0">
                <a:latin typeface="Courier New" charset="0"/>
              </a:rPr>
              <a:t>    }</a:t>
            </a:r>
          </a:p>
          <a:p>
            <a:r>
              <a:rPr lang="en-US" sz="1600" dirty="0">
                <a:latin typeface="Courier New" charset="0"/>
              </a:rPr>
              <a:t>}</a:t>
            </a:r>
          </a:p>
          <a:p>
            <a:endParaRPr lang="en-US" sz="1600" dirty="0">
              <a:latin typeface="Courier New" charset="0"/>
            </a:endParaRPr>
          </a:p>
          <a:p>
            <a:r>
              <a:rPr lang="en-US" sz="1600" dirty="0">
                <a:latin typeface="Courier New" charset="0"/>
              </a:rPr>
              <a:t>void Lexicon::</a:t>
            </a:r>
            <a:r>
              <a:rPr lang="en-US" sz="1600" dirty="0" err="1">
                <a:latin typeface="Courier New" charset="0"/>
              </a:rPr>
              <a:t>mapAll</a:t>
            </a:r>
            <a:r>
              <a:rPr lang="en-US" sz="1600" dirty="0">
                <a:latin typeface="Courier New" charset="0"/>
              </a:rPr>
              <a:t>(void (*</a:t>
            </a:r>
            <a:r>
              <a:rPr lang="en-US" sz="1600" dirty="0" err="1">
                <a:latin typeface="Courier New" charset="0"/>
              </a:rPr>
              <a:t>fn</a:t>
            </a:r>
            <a:r>
              <a:rPr lang="en-US" sz="1600" dirty="0">
                <a:latin typeface="Courier New" charset="0"/>
              </a:rPr>
              <a:t>)(</a:t>
            </a:r>
            <a:r>
              <a:rPr lang="en-US" sz="1600" dirty="0" err="1">
                <a:latin typeface="Courier New" charset="0"/>
              </a:rPr>
              <a:t>const</a:t>
            </a:r>
            <a:r>
              <a:rPr lang="en-US" sz="1600" dirty="0">
                <a:latin typeface="Courier New" charset="0"/>
              </a:rPr>
              <a:t> </a:t>
            </a:r>
            <a:r>
              <a:rPr lang="en-US" sz="1600" dirty="0" err="1">
                <a:latin typeface="Courier New" charset="0"/>
              </a:rPr>
              <a:t>std</a:t>
            </a:r>
            <a:r>
              <a:rPr lang="en-US" sz="1600" dirty="0">
                <a:latin typeface="Courier New" charset="0"/>
              </a:rPr>
              <a:t>::string&amp;)) </a:t>
            </a:r>
            <a:r>
              <a:rPr lang="en-US" sz="1600" dirty="0" err="1">
                <a:latin typeface="Courier New" charset="0"/>
              </a:rPr>
              <a:t>const</a:t>
            </a:r>
            <a:r>
              <a:rPr lang="en-US" sz="1600" dirty="0">
                <a:latin typeface="Courier New" charset="0"/>
              </a:rPr>
              <a:t> {</a:t>
            </a:r>
          </a:p>
          <a:p>
            <a:r>
              <a:rPr lang="en-US" sz="1600" dirty="0">
                <a:latin typeface="Courier New" charset="0"/>
              </a:rPr>
              <a:t>    for (</a:t>
            </a:r>
            <a:r>
              <a:rPr lang="en-US" sz="1600" dirty="0" err="1">
                <a:latin typeface="Courier New" charset="0"/>
              </a:rPr>
              <a:t>std</a:t>
            </a:r>
            <a:r>
              <a:rPr lang="en-US" sz="1600" dirty="0">
                <a:latin typeface="Courier New" charset="0"/>
              </a:rPr>
              <a:t>::string word : </a:t>
            </a:r>
            <a:r>
              <a:rPr lang="en-US" sz="1600" dirty="0" err="1">
                <a:latin typeface="Courier New" charset="0"/>
              </a:rPr>
              <a:t>m_allWords</a:t>
            </a:r>
            <a:r>
              <a:rPr lang="en-US" sz="1600" dirty="0">
                <a:latin typeface="Courier New" charset="0"/>
              </a:rPr>
              <a:t>) {</a:t>
            </a:r>
          </a:p>
          <a:p>
            <a:r>
              <a:rPr lang="en-US" sz="1600" dirty="0">
                <a:latin typeface="Courier New" charset="0"/>
              </a:rPr>
              <a:t>        </a:t>
            </a:r>
            <a:r>
              <a:rPr lang="en-US" sz="1600" dirty="0" err="1">
                <a:latin typeface="Courier New" charset="0"/>
              </a:rPr>
              <a:t>fn</a:t>
            </a:r>
            <a:r>
              <a:rPr lang="en-US" sz="1600" dirty="0">
                <a:latin typeface="Courier New" charset="0"/>
              </a:rPr>
              <a:t>(word);</a:t>
            </a:r>
          </a:p>
          <a:p>
            <a:r>
              <a:rPr lang="en-US" sz="1600" dirty="0">
                <a:latin typeface="Courier New" charset="0"/>
              </a:rPr>
              <a:t>    }</a:t>
            </a:r>
          </a:p>
          <a:p>
            <a:r>
              <a:rPr lang="en-US" sz="1600" dirty="0">
                <a:latin typeface="Courier New" charset="0"/>
              </a:rPr>
              <a:t>}</a:t>
            </a:r>
          </a:p>
          <a:p>
            <a:endParaRPr lang="en-US" sz="1600" dirty="0">
              <a:latin typeface="Courier New" charset="0"/>
            </a:endParaRPr>
          </a:p>
          <a:p>
            <a:r>
              <a:rPr lang="en-US" sz="1600" dirty="0">
                <a:latin typeface="Courier New" charset="0"/>
              </a:rPr>
              <a:t>template &lt;</a:t>
            </a:r>
            <a:r>
              <a:rPr lang="en-US" sz="1600" dirty="0" err="1">
                <a:latin typeface="Courier New" charset="0"/>
              </a:rPr>
              <a:t>typename</a:t>
            </a:r>
            <a:r>
              <a:rPr lang="en-US" sz="1600" dirty="0">
                <a:latin typeface="Courier New" charset="0"/>
              </a:rPr>
              <a:t> </a:t>
            </a:r>
            <a:r>
              <a:rPr lang="en-US" sz="1600" dirty="0" err="1">
                <a:latin typeface="Courier New" charset="0"/>
              </a:rPr>
              <a:t>FunctorType</a:t>
            </a:r>
            <a:r>
              <a:rPr lang="en-US" sz="1600" dirty="0">
                <a:latin typeface="Courier New" charset="0"/>
              </a:rPr>
              <a:t>&gt;</a:t>
            </a:r>
          </a:p>
          <a:p>
            <a:r>
              <a:rPr lang="en-US" sz="1600" dirty="0">
                <a:latin typeface="Courier New" charset="0"/>
              </a:rPr>
              <a:t>void Lexicon::</a:t>
            </a:r>
            <a:r>
              <a:rPr lang="en-US" sz="1600" dirty="0" err="1">
                <a:latin typeface="Courier New" charset="0"/>
              </a:rPr>
              <a:t>mapAll</a:t>
            </a:r>
            <a:r>
              <a:rPr lang="en-US" sz="1600" dirty="0">
                <a:latin typeface="Courier New" charset="0"/>
              </a:rPr>
              <a:t>(</a:t>
            </a:r>
            <a:r>
              <a:rPr lang="en-US" sz="1600" dirty="0" err="1">
                <a:latin typeface="Courier New" charset="0"/>
              </a:rPr>
              <a:t>FunctorType</a:t>
            </a:r>
            <a:r>
              <a:rPr lang="en-US" sz="1600" dirty="0">
                <a:latin typeface="Courier New" charset="0"/>
              </a:rPr>
              <a:t> </a:t>
            </a:r>
            <a:r>
              <a:rPr lang="en-US" sz="1600" dirty="0" err="1">
                <a:latin typeface="Courier New" charset="0"/>
              </a:rPr>
              <a:t>fn</a:t>
            </a:r>
            <a:r>
              <a:rPr lang="en-US" sz="1600" dirty="0">
                <a:latin typeface="Courier New" charset="0"/>
              </a:rPr>
              <a:t>) </a:t>
            </a:r>
            <a:r>
              <a:rPr lang="en-US" sz="1600" dirty="0" err="1">
                <a:latin typeface="Courier New" charset="0"/>
              </a:rPr>
              <a:t>const</a:t>
            </a:r>
            <a:r>
              <a:rPr lang="en-US" sz="1600" dirty="0">
                <a:latin typeface="Courier New" charset="0"/>
              </a:rPr>
              <a:t> {</a:t>
            </a:r>
          </a:p>
          <a:p>
            <a:r>
              <a:rPr lang="en-US" sz="1600" dirty="0">
                <a:latin typeface="Courier New" charset="0"/>
              </a:rPr>
              <a:t>    for (</a:t>
            </a:r>
            <a:r>
              <a:rPr lang="en-US" sz="1600" dirty="0" err="1">
                <a:latin typeface="Courier New" charset="0"/>
              </a:rPr>
              <a:t>std</a:t>
            </a:r>
            <a:r>
              <a:rPr lang="en-US" sz="1600" dirty="0">
                <a:latin typeface="Courier New" charset="0"/>
              </a:rPr>
              <a:t>::string word : *this) {</a:t>
            </a:r>
          </a:p>
          <a:p>
            <a:r>
              <a:rPr lang="en-US" sz="1600" dirty="0">
                <a:latin typeface="Courier New" charset="0"/>
              </a:rPr>
              <a:t>        </a:t>
            </a:r>
            <a:r>
              <a:rPr lang="en-US" sz="1600" dirty="0" err="1">
                <a:latin typeface="Courier New" charset="0"/>
              </a:rPr>
              <a:t>fn</a:t>
            </a:r>
            <a:r>
              <a:rPr lang="en-US" sz="1600" dirty="0">
                <a:latin typeface="Courier New" charset="0"/>
              </a:rPr>
              <a:t>(word);</a:t>
            </a:r>
          </a:p>
          <a:p>
            <a:r>
              <a:rPr lang="en-US" sz="1600" dirty="0">
                <a:latin typeface="Courier New" charset="0"/>
              </a:rPr>
              <a:t>    }</a:t>
            </a:r>
          </a:p>
          <a:p>
            <a:r>
              <a:rPr lang="en-US" sz="1600" dirty="0">
                <a:latin typeface="Courier New" charset="0"/>
              </a:rPr>
              <a:t>}</a:t>
            </a:r>
          </a:p>
        </p:txBody>
      </p:sp>
    </p:spTree>
    <p:extLst>
      <p:ext uri="{BB962C8B-B14F-4D97-AF65-F5344CB8AC3E}">
        <p14:creationId xmlns:p14="http://schemas.microsoft.com/office/powerpoint/2010/main" val="17379992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47699" y="1676400"/>
            <a:ext cx="7848600" cy="2031325"/>
          </a:xfrm>
          <a:prstGeom prst="rect">
            <a:avLst/>
          </a:prstGeom>
          <a:solidFill>
            <a:srgbClr val="FFFFFF"/>
          </a:solidFill>
          <a:ln>
            <a:solidFill>
              <a:schemeClr val="tx1"/>
            </a:solidFill>
          </a:ln>
        </p:spPr>
        <p:txBody>
          <a:bodyPr wrap="square">
            <a:spAutoFit/>
          </a:bodyPr>
          <a:lstStyle/>
          <a:p>
            <a:r>
              <a:rPr lang="en-US" sz="1800" dirty="0" err="1">
                <a:solidFill>
                  <a:srgbClr val="000000"/>
                </a:solidFill>
                <a:latin typeface="Courier New"/>
                <a:cs typeface="Courier New"/>
              </a:rPr>
              <a:t>int</a:t>
            </a:r>
            <a:r>
              <a:rPr lang="en-US" sz="1800" dirty="0">
                <a:solidFill>
                  <a:srgbClr val="000000"/>
                </a:solidFill>
                <a:latin typeface="Courier New"/>
                <a:cs typeface="Courier New"/>
              </a:rPr>
              <a:t> main() {</a:t>
            </a:r>
          </a:p>
          <a:p>
            <a:r>
              <a:rPr lang="en-US" sz="1800" dirty="0">
                <a:solidFill>
                  <a:srgbClr val="000000"/>
                </a:solidFill>
                <a:latin typeface="Courier New"/>
                <a:cs typeface="Courier New"/>
              </a:rPr>
              <a:t>    </a:t>
            </a:r>
            <a:r>
              <a:rPr lang="en-US" sz="1800" dirty="0" err="1">
                <a:solidFill>
                  <a:srgbClr val="000000"/>
                </a:solidFill>
                <a:latin typeface="Courier New"/>
                <a:cs typeface="Courier New"/>
              </a:rPr>
              <a:t>AddKFunction</a:t>
            </a:r>
            <a:r>
              <a:rPr lang="en-US" sz="1800" dirty="0">
                <a:solidFill>
                  <a:srgbClr val="000000"/>
                </a:solidFill>
                <a:latin typeface="Courier New"/>
                <a:cs typeface="Courier New"/>
              </a:rPr>
              <a:t> add1 = </a:t>
            </a:r>
            <a:r>
              <a:rPr lang="en-US" sz="1800" dirty="0" err="1">
                <a:solidFill>
                  <a:srgbClr val="000000"/>
                </a:solidFill>
                <a:latin typeface="Courier New"/>
                <a:cs typeface="Courier New"/>
              </a:rPr>
              <a:t>AddKFunction</a:t>
            </a:r>
            <a:r>
              <a:rPr lang="en-US" sz="1800" dirty="0">
                <a:solidFill>
                  <a:srgbClr val="000000"/>
                </a:solidFill>
                <a:latin typeface="Courier New"/>
                <a:cs typeface="Courier New"/>
              </a:rPr>
              <a:t>(1);</a:t>
            </a:r>
          </a:p>
          <a:p>
            <a:r>
              <a:rPr lang="en-US" sz="1800" dirty="0">
                <a:solidFill>
                  <a:srgbClr val="000000"/>
                </a:solidFill>
                <a:latin typeface="Courier New"/>
                <a:cs typeface="Courier New"/>
              </a:rPr>
              <a:t>    </a:t>
            </a:r>
            <a:r>
              <a:rPr lang="en-US" sz="1800" dirty="0" err="1">
                <a:solidFill>
                  <a:srgbClr val="000000"/>
                </a:solidFill>
                <a:latin typeface="Courier New"/>
                <a:cs typeface="Courier New"/>
              </a:rPr>
              <a:t>AddKFunction</a:t>
            </a:r>
            <a:r>
              <a:rPr lang="en-US" sz="1800" dirty="0">
                <a:solidFill>
                  <a:srgbClr val="000000"/>
                </a:solidFill>
                <a:latin typeface="Courier New"/>
                <a:cs typeface="Courier New"/>
              </a:rPr>
              <a:t> add17 = </a:t>
            </a:r>
            <a:r>
              <a:rPr lang="en-US" sz="1800" dirty="0" err="1">
                <a:solidFill>
                  <a:srgbClr val="000000"/>
                </a:solidFill>
                <a:latin typeface="Courier New"/>
                <a:cs typeface="Courier New"/>
              </a:rPr>
              <a:t>AddKFunction</a:t>
            </a:r>
            <a:r>
              <a:rPr lang="en-US" sz="1800" dirty="0">
                <a:solidFill>
                  <a:srgbClr val="000000"/>
                </a:solidFill>
                <a:latin typeface="Courier New"/>
                <a:cs typeface="Courier New"/>
              </a:rPr>
              <a:t>(17);</a:t>
            </a:r>
          </a:p>
          <a:p>
            <a:r>
              <a:rPr lang="en-US" sz="1800" dirty="0">
                <a:solidFill>
                  <a:srgbClr val="000000"/>
                </a:solidFill>
                <a:latin typeface="Courier New"/>
                <a:cs typeface="Courier New"/>
              </a:rPr>
              <a:t>    </a:t>
            </a:r>
            <a:r>
              <a:rPr lang="en-US" sz="1800" dirty="0" err="1">
                <a:solidFill>
                  <a:srgbClr val="000000"/>
                </a:solidFill>
                <a:latin typeface="Courier New"/>
                <a:cs typeface="Courier New"/>
              </a:rPr>
              <a:t>cout</a:t>
            </a:r>
            <a:r>
              <a:rPr lang="en-US" sz="1800" dirty="0">
                <a:solidFill>
                  <a:srgbClr val="000000"/>
                </a:solidFill>
                <a:latin typeface="Courier New"/>
                <a:cs typeface="Courier New"/>
              </a:rPr>
              <a:t> &lt;&lt; "add1(100) -&gt; " &lt;&lt; add1(100) &lt;&lt; </a:t>
            </a:r>
            <a:r>
              <a:rPr lang="en-US" sz="1800" dirty="0" err="1">
                <a:solidFill>
                  <a:srgbClr val="000000"/>
                </a:solidFill>
                <a:latin typeface="Courier New"/>
                <a:cs typeface="Courier New"/>
              </a:rPr>
              <a:t>endl</a:t>
            </a:r>
            <a:r>
              <a:rPr lang="en-US" sz="1800" dirty="0">
                <a:solidFill>
                  <a:srgbClr val="000000"/>
                </a:solidFill>
                <a:latin typeface="Courier New"/>
                <a:cs typeface="Courier New"/>
              </a:rPr>
              <a:t>;</a:t>
            </a:r>
          </a:p>
          <a:p>
            <a:r>
              <a:rPr lang="en-US" sz="1800" dirty="0">
                <a:solidFill>
                  <a:srgbClr val="000000"/>
                </a:solidFill>
                <a:latin typeface="Courier New"/>
                <a:cs typeface="Courier New"/>
              </a:rPr>
              <a:t>    </a:t>
            </a:r>
            <a:r>
              <a:rPr lang="en-US" sz="1800" dirty="0" err="1">
                <a:solidFill>
                  <a:srgbClr val="000000"/>
                </a:solidFill>
                <a:latin typeface="Courier New"/>
                <a:cs typeface="Courier New"/>
              </a:rPr>
              <a:t>cout</a:t>
            </a:r>
            <a:r>
              <a:rPr lang="en-US" sz="1800" dirty="0">
                <a:solidFill>
                  <a:srgbClr val="000000"/>
                </a:solidFill>
                <a:latin typeface="Courier New"/>
                <a:cs typeface="Courier New"/>
              </a:rPr>
              <a:t> &lt;&lt; "add17(25) -&gt; " &lt;&lt; add17(25) &lt;&lt; </a:t>
            </a:r>
            <a:r>
              <a:rPr lang="en-US" sz="1800" dirty="0" err="1">
                <a:solidFill>
                  <a:srgbClr val="000000"/>
                </a:solidFill>
                <a:latin typeface="Courier New"/>
                <a:cs typeface="Courier New"/>
              </a:rPr>
              <a:t>endl</a:t>
            </a:r>
            <a:r>
              <a:rPr lang="en-US" sz="1800" dirty="0">
                <a:solidFill>
                  <a:srgbClr val="000000"/>
                </a:solidFill>
                <a:latin typeface="Courier New"/>
                <a:cs typeface="Courier New"/>
              </a:rPr>
              <a:t>;</a:t>
            </a:r>
          </a:p>
          <a:p>
            <a:r>
              <a:rPr lang="en-US" sz="1800" dirty="0">
                <a:solidFill>
                  <a:srgbClr val="000000"/>
                </a:solidFill>
                <a:latin typeface="Courier New"/>
                <a:cs typeface="Courier New"/>
              </a:rPr>
              <a:t>    return 0;</a:t>
            </a:r>
          </a:p>
          <a:p>
            <a:r>
              <a:rPr lang="en-US" sz="1800" dirty="0">
                <a:solidFill>
                  <a:srgbClr val="000000"/>
                </a:solidFill>
                <a:latin typeface="Courier New"/>
                <a:cs typeface="Courier New"/>
              </a:rPr>
              <a:t>}</a:t>
            </a:r>
          </a:p>
        </p:txBody>
      </p:sp>
      <p:pic>
        <p:nvPicPr>
          <p:cNvPr id="6" name="图片 5"/>
          <p:cNvPicPr>
            <a:picLocks noChangeAspect="1"/>
          </p:cNvPicPr>
          <p:nvPr/>
        </p:nvPicPr>
        <p:blipFill>
          <a:blip r:embed="rId2"/>
          <a:stretch>
            <a:fillRect/>
          </a:stretch>
        </p:blipFill>
        <p:spPr>
          <a:xfrm>
            <a:off x="1536074" y="4608969"/>
            <a:ext cx="6071851" cy="1328200"/>
          </a:xfrm>
          <a:prstGeom prst="rect">
            <a:avLst/>
          </a:prstGeom>
        </p:spPr>
      </p:pic>
      <p:sp>
        <p:nvSpPr>
          <p:cNvPr id="7"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Example: Function Objects</a:t>
            </a:r>
            <a:endParaRPr lang="en-US" dirty="0">
              <a:solidFill>
                <a:srgbClr val="FF0000"/>
              </a:solidFill>
            </a:endParaRPr>
          </a:p>
        </p:txBody>
      </p:sp>
    </p:spTree>
    <p:extLst>
      <p:ext uri="{BB962C8B-B14F-4D97-AF65-F5344CB8AC3E}">
        <p14:creationId xmlns:p14="http://schemas.microsoft.com/office/powerpoint/2010/main" val="34638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81571" y="0"/>
            <a:ext cx="7380857" cy="6858000"/>
          </a:xfrm>
          <a:prstGeom prst="rect">
            <a:avLst/>
          </a:prstGeom>
        </p:spPr>
      </p:pic>
    </p:spTree>
    <p:extLst>
      <p:ext uri="{BB962C8B-B14F-4D97-AF65-F5344CB8AC3E}">
        <p14:creationId xmlns:p14="http://schemas.microsoft.com/office/powerpoint/2010/main" val="34939523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Another Use of Iterators in C++</a:t>
            </a:r>
            <a:endParaRPr lang="en-US" dirty="0">
              <a:solidFill>
                <a:srgbClr val="FF0000"/>
              </a:solidFill>
            </a:endParaRPr>
          </a:p>
        </p:txBody>
      </p:sp>
      <p:sp>
        <p:nvSpPr>
          <p:cNvPr id="691203" name="Rectangle 3"/>
          <p:cNvSpPr>
            <a:spLocks noChangeArrowheads="1"/>
          </p:cNvSpPr>
          <p:nvPr/>
        </p:nvSpPr>
        <p:spPr bwMode="auto">
          <a:xfrm>
            <a:off x="482600" y="1155700"/>
            <a:ext cx="8128000" cy="5251694"/>
          </a:xfrm>
          <a:prstGeom prst="rect">
            <a:avLst/>
          </a:prstGeom>
          <a:noFill/>
          <a:ln w="9525">
            <a:noFill/>
            <a:miter lim="800000"/>
            <a:headEnd/>
            <a:tailEnd/>
          </a:ln>
          <a:effectLst/>
        </p:spPr>
        <p:txBody>
          <a:bodyPr>
            <a:prstTxWarp prst="textNoShape">
              <a:avLst/>
            </a:prstTxWarp>
            <a:spAutoFit/>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Besides their original purpose of stepping through the elements of a collection, iterators have even greater importance in C++ because so many of the functions in the Standard Template Library take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iterators as parameters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To sort all the elements of a vector </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v</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 you call</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endParaRPr>
          </a:p>
          <a:p>
            <a:pPr marR="0" lvl="0" algn="l" defTabSz="914400" rtl="0" eaLnBrk="0" fontAlgn="base" latinLnBrk="0" hangingPunct="0">
              <a:lnSpc>
                <a:spcPct val="85000"/>
              </a:lnSpc>
              <a:spcBef>
                <a:spcPct val="0"/>
              </a:spcBef>
              <a:spcAft>
                <a:spcPts val="1200"/>
              </a:spcAft>
              <a:buClrTx/>
              <a:buSzTx/>
              <a:tabLst/>
              <a:defRPr/>
            </a:pPr>
            <a:endPar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endParaRP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If you wanted to sort only the first </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k</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 elements of </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v</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 you could call</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endParaRPr lang="en-US" altLang="zh-CN" sz="2400" b="0" dirty="0">
              <a:solidFill>
                <a:srgbClr val="000000"/>
              </a:solidFill>
              <a:latin typeface="Times New Roman"/>
            </a:endParaRP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endParaRPr>
          </a:p>
          <a:p>
            <a:pPr marL="342900" lvl="0" indent="-342900">
              <a:lnSpc>
                <a:spcPct val="85000"/>
              </a:lnSpc>
              <a:spcAft>
                <a:spcPts val="1200"/>
              </a:spcAft>
              <a:buFont typeface="Arial" panose="020B0604020202020204" pitchFamily="34" charset="0"/>
              <a:buChar char="•"/>
              <a:defRPr/>
            </a:pPr>
            <a:r>
              <a:rPr lang="en-US" altLang="zh-CN" sz="2400" b="0" dirty="0">
                <a:solidFill>
                  <a:srgbClr val="000000"/>
                </a:solidFill>
                <a:latin typeface="Times New Roman"/>
              </a:rPr>
              <a:t>The </a:t>
            </a:r>
            <a:r>
              <a:rPr lang="en-US" altLang="zh-CN" sz="2000" dirty="0">
                <a:solidFill>
                  <a:srgbClr val="000000"/>
                </a:solidFill>
                <a:latin typeface="Courier New" charset="0"/>
              </a:rPr>
              <a:t>sort</a:t>
            </a:r>
            <a:r>
              <a:rPr lang="en-US" altLang="zh-CN" sz="2400" b="0" dirty="0">
                <a:solidFill>
                  <a:srgbClr val="000000"/>
                </a:solidFill>
                <a:latin typeface="Times New Roman"/>
              </a:rPr>
              <a:t> function in the STL is only one of many useful functions exported by the </a:t>
            </a:r>
            <a:r>
              <a:rPr lang="en-US" altLang="zh-CN" sz="2000" dirty="0">
                <a:solidFill>
                  <a:srgbClr val="000000"/>
                </a:solidFill>
                <a:latin typeface="Courier New" charset="0"/>
              </a:rPr>
              <a:t>&lt;algorithm&gt;</a:t>
            </a:r>
            <a:r>
              <a:rPr lang="en-US" altLang="zh-CN" sz="2400" b="0" dirty="0">
                <a:solidFill>
                  <a:srgbClr val="000000"/>
                </a:solidFill>
                <a:latin typeface="Times New Roman"/>
              </a:rPr>
              <a:t> interface.</a:t>
            </a:r>
            <a:endPar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2" name="矩形 1">
            <a:extLst>
              <a:ext uri="{FF2B5EF4-FFF2-40B4-BE49-F238E27FC236}">
                <a16:creationId xmlns:a16="http://schemas.microsoft.com/office/drawing/2014/main" id="{11B32869-ECA9-4FF2-BCE6-B4FB8ECC2FAB}"/>
              </a:ext>
            </a:extLst>
          </p:cNvPr>
          <p:cNvSpPr/>
          <p:nvPr/>
        </p:nvSpPr>
        <p:spPr>
          <a:xfrm>
            <a:off x="2556060" y="3124200"/>
            <a:ext cx="4031873" cy="400110"/>
          </a:xfrm>
          <a:prstGeom prst="rect">
            <a:avLst/>
          </a:prstGeom>
          <a:solidFill>
            <a:schemeClr val="bg1"/>
          </a:solidFill>
          <a:ln>
            <a:solidFill>
              <a:schemeClr val="tx1"/>
            </a:solidFill>
          </a:ln>
        </p:spPr>
        <p:txBody>
          <a:bodyPr wrap="none">
            <a:spAutoFit/>
          </a:bodyPr>
          <a:lstStyle/>
          <a:p>
            <a:pPr marL="0" marR="0" lvl="0" indent="0" algn="ctr" defTabSz="914400" rtl="0" eaLnBrk="0" fontAlgn="base" latinLnBrk="0" hangingPunct="0">
              <a:lnSpc>
                <a:spcPct val="100000"/>
              </a:lnSpc>
              <a:spcBef>
                <a:spcPct val="0"/>
              </a:spcBef>
              <a:spcAft>
                <a:spcPts val="120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sort(</a:t>
            </a:r>
            <a:r>
              <a:rPr kumimoji="0" lang="en-US" altLang="zh-CN" sz="2000" b="1" i="0" u="none" strike="noStrike" kern="1200" cap="none" spc="0" normalizeH="0" baseline="0" noProof="0" dirty="0" err="1">
                <a:ln>
                  <a:noFill/>
                </a:ln>
                <a:solidFill>
                  <a:srgbClr val="000000"/>
                </a:solidFill>
                <a:effectLst/>
                <a:uLnTx/>
                <a:uFillTx/>
                <a:latin typeface="Courier New" charset="0"/>
                <a:ea typeface="+mn-ea"/>
                <a:cs typeface="+mn-cs"/>
              </a:rPr>
              <a:t>v.begin</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altLang="zh-CN" sz="2000" b="1" i="0" u="none" strike="noStrike" kern="1200" cap="none" spc="0" normalizeH="0" baseline="0" noProof="0" dirty="0" err="1">
                <a:ln>
                  <a:noFill/>
                </a:ln>
                <a:solidFill>
                  <a:srgbClr val="000000"/>
                </a:solidFill>
                <a:effectLst/>
                <a:uLnTx/>
                <a:uFillTx/>
                <a:latin typeface="Courier New" charset="0"/>
                <a:ea typeface="+mn-ea"/>
                <a:cs typeface="+mn-cs"/>
              </a:rPr>
              <a:t>v.end</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3" name="矩形 2">
            <a:extLst>
              <a:ext uri="{FF2B5EF4-FFF2-40B4-BE49-F238E27FC236}">
                <a16:creationId xmlns:a16="http://schemas.microsoft.com/office/drawing/2014/main" id="{30318C8D-3E25-49BE-BBEC-675DBAC240C8}"/>
              </a:ext>
            </a:extLst>
          </p:cNvPr>
          <p:cNvSpPr/>
          <p:nvPr/>
        </p:nvSpPr>
        <p:spPr>
          <a:xfrm>
            <a:off x="2095495" y="4724400"/>
            <a:ext cx="4953002" cy="400110"/>
          </a:xfrm>
          <a:prstGeom prst="rect">
            <a:avLst/>
          </a:prstGeom>
          <a:solidFill>
            <a:schemeClr val="bg1"/>
          </a:solidFill>
          <a:ln>
            <a:solidFill>
              <a:schemeClr val="tx1"/>
            </a:solidFill>
          </a:ln>
        </p:spPr>
        <p:txBody>
          <a:bodyPr wrap="square">
            <a:spAutoFit/>
          </a:bodyPr>
          <a:lstStyle/>
          <a:p>
            <a:pPr marL="0" marR="0" lvl="0" indent="0" algn="ctr" defTabSz="914400" rtl="0" eaLnBrk="0" fontAlgn="base" latinLnBrk="0" hangingPunct="0">
              <a:lnSpc>
                <a:spcPct val="100000"/>
              </a:lnSpc>
              <a:spcBef>
                <a:spcPct val="0"/>
              </a:spcBef>
              <a:spcAft>
                <a:spcPts val="1200"/>
              </a:spcAft>
              <a:buClrTx/>
              <a:buSzTx/>
              <a:buFontTx/>
              <a:buNone/>
              <a:tabLst/>
              <a:defRPr/>
            </a:pPr>
            <a:r>
              <a:rPr kumimoji="0" lang="nl-NL" altLang="zh-CN" sz="2000" b="1" i="0" u="none" strike="noStrike" kern="1200" cap="none" spc="0" normalizeH="0" baseline="0" noProof="0" dirty="0">
                <a:ln>
                  <a:noFill/>
                </a:ln>
                <a:solidFill>
                  <a:srgbClr val="000000"/>
                </a:solidFill>
                <a:effectLst/>
                <a:uLnTx/>
                <a:uFillTx/>
                <a:latin typeface="Courier New" charset="0"/>
                <a:ea typeface="+mn-ea"/>
                <a:cs typeface="+mn-cs"/>
              </a:rPr>
              <a:t>sort(v.begin(), v.begin() + k);</a:t>
            </a:r>
            <a:endPar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endParaRPr>
          </a:p>
        </p:txBody>
      </p:sp>
    </p:spTree>
    <p:extLst>
      <p:ext uri="{BB962C8B-B14F-4D97-AF65-F5344CB8AC3E}">
        <p14:creationId xmlns:p14="http://schemas.microsoft.com/office/powerpoint/2010/main" val="32300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20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120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800" b="1" dirty="0">
                <a:solidFill>
                  <a:srgbClr val="FF0000"/>
                </a:solidFill>
                <a:latin typeface="Courier New" charset="0"/>
              </a:rPr>
              <a:t>algorithm</a:t>
            </a:r>
            <a:r>
              <a:rPr lang="en-US" sz="4000" dirty="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5334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9624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0800000" flipH="1">
            <a:off x="457200" y="4629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0800000" flipH="1">
            <a:off x="457200" y="5295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0800000" flipH="1">
            <a:off x="457200" y="5962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max(</a:t>
            </a:r>
            <a:r>
              <a:rPr lang="en-US" sz="2000" b="0" i="1" dirty="0" err="1">
                <a:solidFill>
                  <a:srgbClr val="000000"/>
                </a:solidFill>
                <a:latin typeface="Times New Roman"/>
                <a:cs typeface="Times New Roman"/>
              </a:rPr>
              <a:t>x</a:t>
            </a:r>
            <a:r>
              <a:rPr lang="en-US" sz="2000" dirty="0">
                <a:solidFill>
                  <a:srgbClr val="000000"/>
                </a:solidFill>
                <a:latin typeface="Courier New" charset="0"/>
              </a:rPr>
              <a:t>,</a:t>
            </a:r>
            <a:r>
              <a:rPr lang="en-US" sz="2000" b="0" i="1" dirty="0">
                <a:solidFill>
                  <a:srgbClr val="000000"/>
                </a:solidFill>
                <a:latin typeface="Times New Roman"/>
                <a:cs typeface="Times New Roman"/>
              </a:rPr>
              <a:t> </a:t>
            </a:r>
            <a:r>
              <a:rPr lang="en-US" sz="2000" b="0" i="1" dirty="0" err="1">
                <a:solidFill>
                  <a:srgbClr val="000000"/>
                </a:solidFill>
                <a:latin typeface="Times New Roman"/>
                <a:cs typeface="Times New Roman"/>
              </a:rPr>
              <a:t>y</a:t>
            </a:r>
            <a:r>
              <a:rPr lang="en-US" sz="2000" dirty="0">
                <a:solidFill>
                  <a:srgbClr val="000000"/>
                </a:solidFill>
                <a:latin typeface="Courier New" charset="0"/>
              </a:rPr>
              <a:t>)</a:t>
            </a:r>
          </a:p>
        </p:txBody>
      </p:sp>
      <p:sp>
        <p:nvSpPr>
          <p:cNvPr id="45" name="Text Box 6"/>
          <p:cNvSpPr txBox="1">
            <a:spLocks noChangeArrowheads="1"/>
          </p:cNvSpPr>
          <p:nvPr/>
        </p:nvSpPr>
        <p:spPr bwMode="auto">
          <a:xfrm>
            <a:off x="952500" y="15618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greater of </a:t>
            </a:r>
            <a:r>
              <a:rPr lang="en-US" sz="1800" b="0" i="1" dirty="0" err="1">
                <a:solidFill>
                  <a:srgbClr val="000000"/>
                </a:solidFill>
              </a:rPr>
              <a:t>x</a:t>
            </a:r>
            <a:r>
              <a:rPr lang="en-US" sz="1800" b="0" i="1" dirty="0">
                <a:solidFill>
                  <a:srgbClr val="000000"/>
                </a:solidFill>
              </a:rPr>
              <a:t> </a:t>
            </a:r>
            <a:r>
              <a:rPr lang="en-US" sz="1800" b="0" dirty="0">
                <a:solidFill>
                  <a:srgbClr val="000000"/>
                </a:solidFill>
              </a:rPr>
              <a:t>and </a:t>
            </a:r>
            <a:r>
              <a:rPr lang="en-US" sz="1800" b="0" i="1" dirty="0" err="1">
                <a:solidFill>
                  <a:srgbClr val="000000"/>
                </a:solidFill>
              </a:rPr>
              <a:t>y</a:t>
            </a:r>
            <a:r>
              <a:rPr lang="en-US" sz="1800" b="0" i="1" dirty="0">
                <a:solidFill>
                  <a:srgbClr val="000000"/>
                </a:solidFill>
              </a:rPr>
              <a:t>.</a:t>
            </a:r>
            <a:endParaRPr lang="en-US" sz="1800" b="0" dirty="0">
              <a:solidFill>
                <a:srgbClr val="000000"/>
              </a:solidFill>
            </a:endParaRP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min(</a:t>
            </a:r>
            <a:r>
              <a:rPr lang="en-US" sz="2000" b="0" i="1" dirty="0" err="1">
                <a:solidFill>
                  <a:srgbClr val="000000"/>
                </a:solidFill>
                <a:latin typeface="Times New Roman"/>
                <a:cs typeface="Times New Roman"/>
              </a:rPr>
              <a:t>x</a:t>
            </a:r>
            <a:r>
              <a:rPr lang="en-US" sz="2000" dirty="0">
                <a:solidFill>
                  <a:srgbClr val="000000"/>
                </a:solidFill>
                <a:latin typeface="Courier New" charset="0"/>
              </a:rPr>
              <a:t>,</a:t>
            </a:r>
            <a:r>
              <a:rPr lang="en-US" sz="2000" b="0" i="1" dirty="0">
                <a:solidFill>
                  <a:srgbClr val="000000"/>
                </a:solidFill>
                <a:latin typeface="Times New Roman"/>
                <a:cs typeface="Times New Roman"/>
              </a:rPr>
              <a:t> </a:t>
            </a:r>
            <a:r>
              <a:rPr lang="en-US" sz="2000" b="0" i="1" dirty="0" err="1">
                <a:solidFill>
                  <a:srgbClr val="000000"/>
                </a:solidFill>
                <a:latin typeface="Times New Roman"/>
                <a:cs typeface="Times New Roman"/>
              </a:rPr>
              <a:t>y</a:t>
            </a:r>
            <a:r>
              <a:rPr lang="en-US" sz="2000" dirty="0">
                <a:solidFill>
                  <a:srgbClr val="000000"/>
                </a:solidFill>
                <a:latin typeface="Courier New" charset="0"/>
              </a:rPr>
              <a:t>)</a:t>
            </a:r>
          </a:p>
        </p:txBody>
      </p:sp>
      <p:sp>
        <p:nvSpPr>
          <p:cNvPr id="48" name="Text Box 6"/>
          <p:cNvSpPr txBox="1">
            <a:spLocks noChangeArrowheads="1"/>
          </p:cNvSpPr>
          <p:nvPr/>
        </p:nvSpPr>
        <p:spPr bwMode="auto">
          <a:xfrm>
            <a:off x="954315" y="22222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lesser of </a:t>
            </a:r>
            <a:r>
              <a:rPr lang="en-US" sz="1800" b="0" i="1" dirty="0" err="1">
                <a:solidFill>
                  <a:srgbClr val="000000"/>
                </a:solidFill>
              </a:rPr>
              <a:t>x</a:t>
            </a:r>
            <a:r>
              <a:rPr lang="en-US" sz="1800" b="0" i="1" dirty="0">
                <a:solidFill>
                  <a:srgbClr val="000000"/>
                </a:solidFill>
              </a:rPr>
              <a:t> </a:t>
            </a:r>
            <a:r>
              <a:rPr lang="en-US" sz="1800" b="0" dirty="0">
                <a:solidFill>
                  <a:srgbClr val="000000"/>
                </a:solidFill>
              </a:rPr>
              <a:t>and </a:t>
            </a:r>
            <a:r>
              <a:rPr lang="en-US" sz="1800" b="0" i="1" dirty="0" err="1">
                <a:solidFill>
                  <a:srgbClr val="000000"/>
                </a:solidFill>
              </a:rPr>
              <a:t>y</a:t>
            </a:r>
            <a:r>
              <a:rPr lang="en-US" sz="1800" b="0" i="1" dirty="0">
                <a:solidFill>
                  <a:srgbClr val="000000"/>
                </a:solidFill>
              </a:rPr>
              <a:t>.</a:t>
            </a:r>
            <a:endParaRPr lang="en-US" sz="1800" b="0" dirty="0">
              <a:solidFill>
                <a:srgbClr val="000000"/>
              </a:solidFill>
            </a:endParaRP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swap(</a:t>
            </a:r>
            <a:r>
              <a:rPr lang="en-US" sz="2000" b="0" i="1" dirty="0" err="1">
                <a:solidFill>
                  <a:srgbClr val="000000"/>
                </a:solidFill>
                <a:latin typeface="Times New Roman"/>
                <a:cs typeface="Times New Roman"/>
              </a:rPr>
              <a:t>x</a:t>
            </a:r>
            <a:r>
              <a:rPr lang="en-US" sz="2000" dirty="0">
                <a:solidFill>
                  <a:srgbClr val="000000"/>
                </a:solidFill>
                <a:latin typeface="Courier New" charset="0"/>
              </a:rPr>
              <a:t>,</a:t>
            </a:r>
            <a:r>
              <a:rPr lang="en-US" sz="2000" b="0" i="1" dirty="0">
                <a:solidFill>
                  <a:srgbClr val="000000"/>
                </a:solidFill>
                <a:latin typeface="Times New Roman"/>
                <a:cs typeface="Times New Roman"/>
              </a:rPr>
              <a:t> </a:t>
            </a:r>
            <a:r>
              <a:rPr lang="en-US" sz="2000" b="0" i="1" dirty="0" err="1">
                <a:solidFill>
                  <a:srgbClr val="000000"/>
                </a:solidFill>
                <a:latin typeface="Times New Roman"/>
                <a:cs typeface="Times New Roman"/>
              </a:rPr>
              <a:t>y</a:t>
            </a:r>
            <a:r>
              <a:rPr lang="en-US" sz="2000" dirty="0">
                <a:solidFill>
                  <a:srgbClr val="000000"/>
                </a:solidFill>
                <a:latin typeface="Courier New" charset="0"/>
              </a:rPr>
              <a:t>)</a:t>
            </a:r>
          </a:p>
        </p:txBody>
      </p:sp>
      <p:sp>
        <p:nvSpPr>
          <p:cNvPr id="50" name="Text Box 6"/>
          <p:cNvSpPr txBox="1">
            <a:spLocks noChangeArrowheads="1"/>
          </p:cNvSpPr>
          <p:nvPr/>
        </p:nvSpPr>
        <p:spPr bwMode="auto">
          <a:xfrm>
            <a:off x="954315" y="289779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Swaps the reference parameters </a:t>
            </a:r>
            <a:r>
              <a:rPr lang="en-US" sz="1800" b="0" i="1" dirty="0" err="1">
                <a:solidFill>
                  <a:srgbClr val="000000"/>
                </a:solidFill>
              </a:rPr>
              <a:t>x</a:t>
            </a:r>
            <a:r>
              <a:rPr lang="en-US" sz="1800" b="0" i="1" dirty="0">
                <a:solidFill>
                  <a:srgbClr val="000000"/>
                </a:solidFill>
              </a:rPr>
              <a:t> </a:t>
            </a:r>
            <a:r>
              <a:rPr lang="en-US" sz="1800" b="0" dirty="0">
                <a:solidFill>
                  <a:srgbClr val="000000"/>
                </a:solidFill>
              </a:rPr>
              <a:t>and </a:t>
            </a:r>
            <a:r>
              <a:rPr lang="en-US" sz="1800" b="0" i="1" dirty="0" err="1">
                <a:solidFill>
                  <a:srgbClr val="000000"/>
                </a:solidFill>
              </a:rPr>
              <a:t>y</a:t>
            </a:r>
            <a:r>
              <a:rPr lang="en-US" sz="1800" b="0" i="1" dirty="0">
                <a:solidFill>
                  <a:srgbClr val="000000"/>
                </a:solidFill>
              </a:rPr>
              <a:t>.</a:t>
            </a:r>
            <a:endParaRPr lang="en-US" sz="1800" b="0" dirty="0">
              <a:solidFill>
                <a:srgbClr val="000000"/>
              </a:solidFill>
            </a:endParaRP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iter_swap(</a:t>
            </a:r>
            <a:r>
              <a:rPr lang="en-US" sz="2000" b="0" i="1" dirty="0">
                <a:solidFill>
                  <a:srgbClr val="000000"/>
                </a:solidFill>
                <a:latin typeface="Times New Roman"/>
                <a:cs typeface="Times New Roman"/>
              </a:rPr>
              <a:t>i</a:t>
            </a:r>
            <a:r>
              <a:rPr lang="en-US" sz="2000" b="0" baseline="-25000" dirty="0">
                <a:solidFill>
                  <a:srgbClr val="000000"/>
                </a:solidFill>
                <a:latin typeface="Times New Roman"/>
                <a:cs typeface="Times New Roman"/>
              </a:rPr>
              <a:t>1</a:t>
            </a:r>
            <a:r>
              <a:rPr lang="en-US" sz="2000" dirty="0">
                <a:solidFill>
                  <a:srgbClr val="000000"/>
                </a:solidFill>
                <a:latin typeface="Courier New" charset="0"/>
              </a:rPr>
              <a:t>,</a:t>
            </a:r>
            <a:r>
              <a:rPr lang="en-US" sz="2000" b="0" i="1" dirty="0">
                <a:solidFill>
                  <a:srgbClr val="000000"/>
                </a:solidFill>
                <a:latin typeface="Times New Roman"/>
                <a:cs typeface="Times New Roman"/>
              </a:rPr>
              <a:t> i</a:t>
            </a:r>
            <a:r>
              <a:rPr lang="en-US" sz="2000" b="0" baseline="-25000" dirty="0">
                <a:solidFill>
                  <a:srgbClr val="000000"/>
                </a:solidFill>
                <a:latin typeface="Times New Roman"/>
                <a:cs typeface="Times New Roman"/>
              </a:rPr>
              <a:t>2</a:t>
            </a:r>
            <a:r>
              <a:rPr lang="en-US" sz="2000" dirty="0">
                <a:solidFill>
                  <a:srgbClr val="000000"/>
                </a:solidFill>
                <a:latin typeface="Courier New" charset="0"/>
              </a:rPr>
              <a:t>)</a:t>
            </a: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Swaps the values addressed by the </a:t>
            </a:r>
            <a:r>
              <a:rPr lang="en-US" sz="1800" b="0" dirty="0" err="1">
                <a:solidFill>
                  <a:srgbClr val="000000"/>
                </a:solidFill>
              </a:rPr>
              <a:t>iterators</a:t>
            </a:r>
            <a:r>
              <a:rPr lang="en-US" sz="1800" b="0" dirty="0">
                <a:solidFill>
                  <a:srgbClr val="000000"/>
                </a:solidFill>
              </a:rPr>
              <a:t> </a:t>
            </a:r>
            <a:r>
              <a:rPr lang="en-US" sz="1800" b="0" i="1" dirty="0">
                <a:solidFill>
                  <a:srgbClr val="000000"/>
                </a:solidFill>
              </a:rPr>
              <a:t>i</a:t>
            </a:r>
            <a:r>
              <a:rPr lang="en-US" sz="1800" b="0" baseline="-25000" dirty="0">
                <a:solidFill>
                  <a:srgbClr val="000000"/>
                </a:solidFill>
              </a:rPr>
              <a:t>1</a:t>
            </a:r>
            <a:r>
              <a:rPr lang="en-US" sz="1800" b="0" i="1" dirty="0">
                <a:solidFill>
                  <a:srgbClr val="000000"/>
                </a:solidFill>
              </a:rPr>
              <a:t> </a:t>
            </a:r>
            <a:r>
              <a:rPr lang="en-US" sz="1800" b="0" dirty="0">
                <a:solidFill>
                  <a:srgbClr val="000000"/>
                </a:solidFill>
              </a:rPr>
              <a:t>and </a:t>
            </a:r>
            <a:r>
              <a:rPr lang="en-US" sz="1800" b="0" i="1" dirty="0">
                <a:solidFill>
                  <a:srgbClr val="000000"/>
                </a:solidFill>
              </a:rPr>
              <a:t>i</a:t>
            </a:r>
            <a:r>
              <a:rPr lang="en-US" sz="1800" b="0" baseline="-25000" dirty="0">
                <a:solidFill>
                  <a:srgbClr val="000000"/>
                </a:solidFill>
              </a:rPr>
              <a:t>2</a:t>
            </a:r>
            <a:r>
              <a:rPr lang="en-US" sz="1800" b="0" i="1" dirty="0">
                <a:solidFill>
                  <a:srgbClr val="000000"/>
                </a:solidFill>
              </a:rPr>
              <a:t>.</a:t>
            </a:r>
            <a:endParaRPr lang="en-US" sz="1800" b="0" dirty="0">
              <a:solidFill>
                <a:srgbClr val="000000"/>
              </a:solidFill>
            </a:endParaRPr>
          </a:p>
        </p:txBody>
      </p:sp>
      <p:sp>
        <p:nvSpPr>
          <p:cNvPr id="53" name="Text Box 5"/>
          <p:cNvSpPr txBox="1">
            <a:spLocks noChangeArrowheads="1"/>
          </p:cNvSpPr>
          <p:nvPr/>
        </p:nvSpPr>
        <p:spPr bwMode="auto">
          <a:xfrm>
            <a:off x="649515" y="3931557"/>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binary_search(</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value</a:t>
            </a:r>
            <a:r>
              <a:rPr lang="en-US" sz="2000" dirty="0">
                <a:solidFill>
                  <a:srgbClr val="000000"/>
                </a:solidFill>
                <a:latin typeface="Courier New" charset="0"/>
              </a:rPr>
              <a:t>)</a:t>
            </a:r>
          </a:p>
        </p:txBody>
      </p:sp>
      <p:sp>
        <p:nvSpPr>
          <p:cNvPr id="54" name="Text Box 6"/>
          <p:cNvSpPr txBox="1">
            <a:spLocks noChangeArrowheads="1"/>
          </p:cNvSpPr>
          <p:nvPr/>
        </p:nvSpPr>
        <p:spPr bwMode="auto">
          <a:xfrm>
            <a:off x="954315" y="4236735"/>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t>
            </a:r>
            <a:r>
              <a:rPr lang="en-US" sz="1600" dirty="0">
                <a:solidFill>
                  <a:srgbClr val="000000"/>
                </a:solidFill>
                <a:latin typeface="Courier New"/>
                <a:cs typeface="Courier New"/>
              </a:rPr>
              <a:t>true</a:t>
            </a:r>
            <a:r>
              <a:rPr lang="en-US" sz="1800" b="0" dirty="0">
                <a:solidFill>
                  <a:srgbClr val="000000"/>
                </a:solidFill>
              </a:rPr>
              <a:t> if the </a:t>
            </a:r>
            <a:r>
              <a:rPr lang="en-US" sz="1800" b="0" dirty="0" err="1">
                <a:solidFill>
                  <a:srgbClr val="000000"/>
                </a:solidFill>
              </a:rPr>
              <a:t>iterator</a:t>
            </a:r>
            <a:r>
              <a:rPr lang="en-US" sz="1800" b="0" dirty="0">
                <a:solidFill>
                  <a:srgbClr val="000000"/>
                </a:solidFill>
              </a:rPr>
              <a:t> range contains the specified value.</a:t>
            </a:r>
          </a:p>
        </p:txBody>
      </p:sp>
      <p:sp>
        <p:nvSpPr>
          <p:cNvPr id="55" name="Text Box 5"/>
          <p:cNvSpPr txBox="1">
            <a:spLocks noChangeArrowheads="1"/>
          </p:cNvSpPr>
          <p:nvPr/>
        </p:nvSpPr>
        <p:spPr bwMode="auto">
          <a:xfrm>
            <a:off x="649515" y="4594981"/>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copy(</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out</a:t>
            </a:r>
            <a:r>
              <a:rPr lang="en-US" sz="2000" dirty="0">
                <a:solidFill>
                  <a:srgbClr val="000000"/>
                </a:solidFill>
                <a:latin typeface="Courier New" charset="0"/>
              </a:rPr>
              <a:t>)</a:t>
            </a:r>
          </a:p>
        </p:txBody>
      </p:sp>
      <p:sp>
        <p:nvSpPr>
          <p:cNvPr id="56" name="Text Box 6"/>
          <p:cNvSpPr txBox="1">
            <a:spLocks noChangeArrowheads="1"/>
          </p:cNvSpPr>
          <p:nvPr/>
        </p:nvSpPr>
        <p:spPr bwMode="auto">
          <a:xfrm>
            <a:off x="954315" y="4900159"/>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Copies the </a:t>
            </a:r>
            <a:r>
              <a:rPr lang="en-US" sz="1800" b="0" dirty="0" err="1">
                <a:solidFill>
                  <a:srgbClr val="000000"/>
                </a:solidFill>
              </a:rPr>
              <a:t>iterator</a:t>
            </a:r>
            <a:r>
              <a:rPr lang="en-US" sz="1800" b="0" dirty="0">
                <a:solidFill>
                  <a:srgbClr val="000000"/>
                </a:solidFill>
              </a:rPr>
              <a:t> range to the output </a:t>
            </a:r>
            <a:r>
              <a:rPr lang="en-US" sz="1800" b="0" dirty="0" err="1">
                <a:solidFill>
                  <a:srgbClr val="000000"/>
                </a:solidFill>
              </a:rPr>
              <a:t>iterator</a:t>
            </a:r>
            <a:r>
              <a:rPr lang="en-US" sz="1800" b="0" dirty="0">
                <a:solidFill>
                  <a:srgbClr val="000000"/>
                </a:solidFill>
              </a:rPr>
              <a:t>.</a:t>
            </a:r>
          </a:p>
        </p:txBody>
      </p:sp>
      <p:sp>
        <p:nvSpPr>
          <p:cNvPr id="57" name="Text Box 5"/>
          <p:cNvSpPr txBox="1">
            <a:spLocks noChangeArrowheads="1"/>
          </p:cNvSpPr>
          <p:nvPr/>
        </p:nvSpPr>
        <p:spPr bwMode="auto">
          <a:xfrm>
            <a:off x="649515" y="527050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count(</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value</a:t>
            </a:r>
            <a:r>
              <a:rPr lang="en-US" sz="2000" dirty="0">
                <a:solidFill>
                  <a:srgbClr val="000000"/>
                </a:solidFill>
                <a:latin typeface="Courier New" charset="0"/>
              </a:rPr>
              <a:t>)</a:t>
            </a:r>
          </a:p>
        </p:txBody>
      </p:sp>
      <p:sp>
        <p:nvSpPr>
          <p:cNvPr id="58" name="Text Box 6"/>
          <p:cNvSpPr txBox="1">
            <a:spLocks noChangeArrowheads="1"/>
          </p:cNvSpPr>
          <p:nvPr/>
        </p:nvSpPr>
        <p:spPr bwMode="auto">
          <a:xfrm>
            <a:off x="954315" y="557567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Counts the number of values in the </a:t>
            </a:r>
            <a:r>
              <a:rPr lang="en-US" sz="1800" b="0" dirty="0" err="1">
                <a:solidFill>
                  <a:srgbClr val="000000"/>
                </a:solidFill>
              </a:rPr>
              <a:t>iterator</a:t>
            </a:r>
            <a:r>
              <a:rPr lang="en-US" sz="1800" b="0" dirty="0">
                <a:solidFill>
                  <a:srgbClr val="000000"/>
                </a:solidFill>
              </a:rPr>
              <a:t> range that are equal to </a:t>
            </a:r>
            <a:r>
              <a:rPr lang="en-US" sz="1800" b="0" i="1" dirty="0">
                <a:solidFill>
                  <a:srgbClr val="000000"/>
                </a:solidFill>
              </a:rPr>
              <a:t>value.</a:t>
            </a:r>
            <a:endParaRPr lang="en-US" sz="1800" b="0" dirty="0">
              <a:solidFill>
                <a:srgbClr val="000000"/>
              </a:solidFill>
            </a:endParaRPr>
          </a:p>
        </p:txBody>
      </p:sp>
      <p:sp>
        <p:nvSpPr>
          <p:cNvPr id="59" name="Text Box 5"/>
          <p:cNvSpPr txBox="1">
            <a:spLocks noChangeArrowheads="1"/>
          </p:cNvSpPr>
          <p:nvPr/>
        </p:nvSpPr>
        <p:spPr bwMode="auto">
          <a:xfrm>
            <a:off x="649515" y="593392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fill(</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value</a:t>
            </a:r>
            <a:r>
              <a:rPr lang="en-US" sz="2000" dirty="0">
                <a:solidFill>
                  <a:srgbClr val="000000"/>
                </a:solidFill>
                <a:latin typeface="Courier New" charset="0"/>
              </a:rPr>
              <a:t>)</a:t>
            </a:r>
          </a:p>
        </p:txBody>
      </p:sp>
      <p:sp>
        <p:nvSpPr>
          <p:cNvPr id="60" name="Text Box 6"/>
          <p:cNvSpPr txBox="1">
            <a:spLocks noChangeArrowheads="1"/>
          </p:cNvSpPr>
          <p:nvPr/>
        </p:nvSpPr>
        <p:spPr bwMode="auto">
          <a:xfrm>
            <a:off x="954315" y="623910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Sets every element in the </a:t>
            </a:r>
            <a:r>
              <a:rPr lang="en-US" sz="1800" b="0" dirty="0" err="1">
                <a:solidFill>
                  <a:srgbClr val="000000"/>
                </a:solidFill>
              </a:rPr>
              <a:t>iterator</a:t>
            </a:r>
            <a:r>
              <a:rPr lang="en-US" sz="1800" b="0" dirty="0">
                <a:solidFill>
                  <a:srgbClr val="000000"/>
                </a:solidFill>
              </a:rPr>
              <a:t> range to </a:t>
            </a:r>
            <a:r>
              <a:rPr lang="en-US" sz="1800" b="0" i="1" dirty="0">
                <a:solidFill>
                  <a:srgbClr val="000000"/>
                </a:solidFill>
              </a:rPr>
              <a:t>value.</a:t>
            </a:r>
            <a:endParaRPr lang="en-US" sz="1800" b="0" dirty="0">
              <a:solidFill>
                <a:srgbClr val="0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800" b="1" dirty="0">
                <a:solidFill>
                  <a:srgbClr val="FF0000"/>
                </a:solidFill>
                <a:latin typeface="Courier New" charset="0"/>
              </a:rPr>
              <a:t>algorithm</a:t>
            </a:r>
            <a:r>
              <a:rPr lang="en-US" sz="4000" dirty="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5334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9624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0800000" flipH="1">
            <a:off x="457200" y="4629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0800000" flipH="1">
            <a:off x="457200" y="5295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0800000" flipH="1">
            <a:off x="457200" y="5962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find(</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value</a:t>
            </a:r>
            <a:r>
              <a:rPr lang="en-US" sz="2000" dirty="0">
                <a:solidFill>
                  <a:srgbClr val="000000"/>
                </a:solidFill>
                <a:latin typeface="Courier New" charset="0"/>
              </a:rPr>
              <a:t>)</a:t>
            </a:r>
          </a:p>
        </p:txBody>
      </p:sp>
      <p:sp>
        <p:nvSpPr>
          <p:cNvPr id="45" name="Text Box 6"/>
          <p:cNvSpPr txBox="1">
            <a:spLocks noChangeArrowheads="1"/>
          </p:cNvSpPr>
          <p:nvPr/>
        </p:nvSpPr>
        <p:spPr bwMode="auto">
          <a:xfrm>
            <a:off x="952500" y="15618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an </a:t>
            </a:r>
            <a:r>
              <a:rPr lang="en-US" sz="1800" b="0" dirty="0" err="1">
                <a:solidFill>
                  <a:srgbClr val="000000"/>
                </a:solidFill>
              </a:rPr>
              <a:t>iterator</a:t>
            </a:r>
            <a:r>
              <a:rPr lang="en-US" sz="1800" b="0" dirty="0">
                <a:solidFill>
                  <a:srgbClr val="000000"/>
                </a:solidFill>
              </a:rPr>
              <a:t> to the first element in the </a:t>
            </a:r>
            <a:r>
              <a:rPr lang="en-US" sz="1800" b="0" dirty="0" err="1">
                <a:solidFill>
                  <a:srgbClr val="000000"/>
                </a:solidFill>
              </a:rPr>
              <a:t>iterator</a:t>
            </a:r>
            <a:r>
              <a:rPr lang="en-US" sz="1800" b="0" dirty="0">
                <a:solidFill>
                  <a:srgbClr val="000000"/>
                </a:solidFill>
              </a:rPr>
              <a:t> range that is equal to </a:t>
            </a:r>
            <a:r>
              <a:rPr lang="en-US" sz="1800" b="0" i="1" dirty="0">
                <a:solidFill>
                  <a:srgbClr val="000000"/>
                </a:solidFill>
              </a:rPr>
              <a:t>value.</a:t>
            </a:r>
            <a:endParaRPr lang="en-US" sz="1800" b="0" dirty="0">
              <a:solidFill>
                <a:srgbClr val="000000"/>
              </a:solidFill>
            </a:endParaRP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merge(</a:t>
            </a:r>
            <a:r>
              <a:rPr lang="en-US" sz="2000" b="0" i="1" dirty="0">
                <a:solidFill>
                  <a:srgbClr val="000000"/>
                </a:solidFill>
                <a:latin typeface="Times New Roman"/>
                <a:cs typeface="Times New Roman"/>
              </a:rPr>
              <a:t>begin</a:t>
            </a:r>
            <a:r>
              <a:rPr lang="en-US" sz="2000" b="0" baseline="-25000" dirty="0">
                <a:solidFill>
                  <a:srgbClr val="000000"/>
                </a:solidFill>
                <a:latin typeface="Times New Roman"/>
                <a:cs typeface="Times New Roman"/>
              </a:rPr>
              <a:t>1</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b="0" baseline="-25000" dirty="0">
                <a:solidFill>
                  <a:srgbClr val="000000"/>
                </a:solidFill>
                <a:latin typeface="Times New Roman"/>
                <a:cs typeface="Times New Roman"/>
              </a:rPr>
              <a:t>1</a:t>
            </a:r>
            <a:r>
              <a:rPr lang="en-US" sz="2000" dirty="0">
                <a:solidFill>
                  <a:srgbClr val="000000"/>
                </a:solidFill>
                <a:latin typeface="Courier New" charset="0"/>
              </a:rPr>
              <a:t>,</a:t>
            </a:r>
            <a:r>
              <a:rPr lang="en-US" sz="2000" b="0" i="1" dirty="0">
                <a:solidFill>
                  <a:srgbClr val="000000"/>
                </a:solidFill>
                <a:latin typeface="Times New Roman"/>
                <a:cs typeface="Times New Roman"/>
              </a:rPr>
              <a:t> begin</a:t>
            </a:r>
            <a:r>
              <a:rPr lang="en-US" sz="2000" b="0" baseline="-25000" dirty="0">
                <a:solidFill>
                  <a:srgbClr val="000000"/>
                </a:solidFill>
                <a:latin typeface="Times New Roman"/>
                <a:cs typeface="Times New Roman"/>
              </a:rPr>
              <a:t>2</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b="0" baseline="-25000" dirty="0">
                <a:solidFill>
                  <a:srgbClr val="000000"/>
                </a:solidFill>
                <a:latin typeface="Times New Roman"/>
                <a:cs typeface="Times New Roman"/>
              </a:rPr>
              <a:t>2</a:t>
            </a:r>
            <a:r>
              <a:rPr lang="en-US" sz="2000" dirty="0">
                <a:solidFill>
                  <a:srgbClr val="000000"/>
                </a:solidFill>
                <a:latin typeface="Courier New" charset="0"/>
              </a:rPr>
              <a:t>,</a:t>
            </a:r>
            <a:r>
              <a:rPr lang="en-US" sz="2000" b="0" i="1" dirty="0">
                <a:solidFill>
                  <a:srgbClr val="000000"/>
                </a:solidFill>
                <a:latin typeface="Times New Roman"/>
                <a:cs typeface="Times New Roman"/>
              </a:rPr>
              <a:t> out</a:t>
            </a:r>
            <a:r>
              <a:rPr lang="en-US" sz="2000" dirty="0">
                <a:solidFill>
                  <a:srgbClr val="000000"/>
                </a:solidFill>
                <a:latin typeface="Courier New" charset="0"/>
              </a:rPr>
              <a:t>)</a:t>
            </a:r>
          </a:p>
        </p:txBody>
      </p:sp>
      <p:sp>
        <p:nvSpPr>
          <p:cNvPr id="48" name="Text Box 6"/>
          <p:cNvSpPr txBox="1">
            <a:spLocks noChangeArrowheads="1"/>
          </p:cNvSpPr>
          <p:nvPr/>
        </p:nvSpPr>
        <p:spPr bwMode="auto">
          <a:xfrm>
            <a:off x="954315" y="22222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Merges the sorted input sequences into the output </a:t>
            </a:r>
            <a:r>
              <a:rPr lang="en-US" sz="1800" b="0" dirty="0" err="1">
                <a:solidFill>
                  <a:srgbClr val="000000"/>
                </a:solidFill>
              </a:rPr>
              <a:t>iterator</a:t>
            </a:r>
            <a:r>
              <a:rPr lang="en-US" sz="1800" b="0" dirty="0">
                <a:solidFill>
                  <a:srgbClr val="000000"/>
                </a:solidFill>
              </a:rPr>
              <a:t>.</a:t>
            </a: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min_element(</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p>
        </p:txBody>
      </p:sp>
      <p:sp>
        <p:nvSpPr>
          <p:cNvPr id="50" name="Text Box 6"/>
          <p:cNvSpPr txBox="1">
            <a:spLocks noChangeArrowheads="1"/>
          </p:cNvSpPr>
          <p:nvPr/>
        </p:nvSpPr>
        <p:spPr bwMode="auto">
          <a:xfrm>
            <a:off x="954315" y="289779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an </a:t>
            </a:r>
            <a:r>
              <a:rPr lang="en-US" sz="1800" b="0" dirty="0" err="1">
                <a:solidFill>
                  <a:srgbClr val="000000"/>
                </a:solidFill>
              </a:rPr>
              <a:t>iterator</a:t>
            </a:r>
            <a:r>
              <a:rPr lang="en-US" sz="1800" b="0" dirty="0">
                <a:solidFill>
                  <a:srgbClr val="000000"/>
                </a:solidFill>
              </a:rPr>
              <a:t> to the smallest element in the </a:t>
            </a:r>
            <a:r>
              <a:rPr lang="en-US" sz="1800" b="0" dirty="0" err="1">
                <a:solidFill>
                  <a:srgbClr val="000000"/>
                </a:solidFill>
              </a:rPr>
              <a:t>iterator</a:t>
            </a:r>
            <a:r>
              <a:rPr lang="en-US" sz="1800" b="0" dirty="0">
                <a:solidFill>
                  <a:srgbClr val="000000"/>
                </a:solidFill>
              </a:rPr>
              <a:t> range.</a:t>
            </a: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max_element(</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an </a:t>
            </a:r>
            <a:r>
              <a:rPr lang="en-US" sz="1800" b="0" dirty="0" err="1">
                <a:solidFill>
                  <a:srgbClr val="000000"/>
                </a:solidFill>
              </a:rPr>
              <a:t>iterator</a:t>
            </a:r>
            <a:r>
              <a:rPr lang="en-US" sz="1800" b="0" dirty="0">
                <a:solidFill>
                  <a:srgbClr val="000000"/>
                </a:solidFill>
              </a:rPr>
              <a:t> to the largest element in the </a:t>
            </a:r>
            <a:r>
              <a:rPr lang="en-US" sz="1800" b="0" dirty="0" err="1">
                <a:solidFill>
                  <a:srgbClr val="000000"/>
                </a:solidFill>
              </a:rPr>
              <a:t>iterator</a:t>
            </a:r>
            <a:r>
              <a:rPr lang="en-US" sz="1800" b="0" dirty="0">
                <a:solidFill>
                  <a:srgbClr val="000000"/>
                </a:solidFill>
              </a:rPr>
              <a:t> range</a:t>
            </a:r>
            <a:r>
              <a:rPr lang="en-US" sz="1800" b="0" i="1" dirty="0">
                <a:solidFill>
                  <a:srgbClr val="000000"/>
                </a:solidFill>
              </a:rPr>
              <a:t>.</a:t>
            </a:r>
            <a:endParaRPr lang="en-US" sz="1800" b="0" dirty="0">
              <a:solidFill>
                <a:srgbClr val="000000"/>
              </a:solidFill>
            </a:endParaRPr>
          </a:p>
        </p:txBody>
      </p:sp>
      <p:sp>
        <p:nvSpPr>
          <p:cNvPr id="53" name="Text Box 5"/>
          <p:cNvSpPr txBox="1">
            <a:spLocks noChangeArrowheads="1"/>
          </p:cNvSpPr>
          <p:nvPr/>
        </p:nvSpPr>
        <p:spPr bwMode="auto">
          <a:xfrm>
            <a:off x="649515" y="3931557"/>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random_shuffle(</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p>
        </p:txBody>
      </p:sp>
      <p:sp>
        <p:nvSpPr>
          <p:cNvPr id="54" name="Text Box 6"/>
          <p:cNvSpPr txBox="1">
            <a:spLocks noChangeArrowheads="1"/>
          </p:cNvSpPr>
          <p:nvPr/>
        </p:nvSpPr>
        <p:spPr bwMode="auto">
          <a:xfrm>
            <a:off x="954315" y="4236735"/>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Randomly reorders the elements in the </a:t>
            </a:r>
            <a:r>
              <a:rPr lang="en-US" sz="1800" b="0" dirty="0" err="1">
                <a:solidFill>
                  <a:srgbClr val="000000"/>
                </a:solidFill>
              </a:rPr>
              <a:t>iterator</a:t>
            </a:r>
            <a:r>
              <a:rPr lang="en-US" sz="1800" b="0" dirty="0">
                <a:solidFill>
                  <a:srgbClr val="000000"/>
                </a:solidFill>
              </a:rPr>
              <a:t> range.</a:t>
            </a:r>
          </a:p>
        </p:txBody>
      </p:sp>
      <p:sp>
        <p:nvSpPr>
          <p:cNvPr id="55" name="Text Box 5"/>
          <p:cNvSpPr txBox="1">
            <a:spLocks noChangeArrowheads="1"/>
          </p:cNvSpPr>
          <p:nvPr/>
        </p:nvSpPr>
        <p:spPr bwMode="auto">
          <a:xfrm>
            <a:off x="649515" y="4594981"/>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replace(</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old</a:t>
            </a:r>
            <a:r>
              <a:rPr lang="en-US" sz="2000" dirty="0">
                <a:solidFill>
                  <a:srgbClr val="000000"/>
                </a:solidFill>
                <a:latin typeface="Courier New" charset="0"/>
              </a:rPr>
              <a:t>,</a:t>
            </a:r>
            <a:r>
              <a:rPr lang="en-US" sz="2000" b="0" i="1" dirty="0">
                <a:solidFill>
                  <a:srgbClr val="000000"/>
                </a:solidFill>
                <a:latin typeface="Times New Roman"/>
                <a:cs typeface="Times New Roman"/>
              </a:rPr>
              <a:t> new</a:t>
            </a:r>
            <a:r>
              <a:rPr lang="en-US" sz="2000" dirty="0">
                <a:solidFill>
                  <a:srgbClr val="000000"/>
                </a:solidFill>
                <a:latin typeface="Courier New" charset="0"/>
              </a:rPr>
              <a:t>)</a:t>
            </a:r>
          </a:p>
        </p:txBody>
      </p:sp>
      <p:sp>
        <p:nvSpPr>
          <p:cNvPr id="56" name="Text Box 6"/>
          <p:cNvSpPr txBox="1">
            <a:spLocks noChangeArrowheads="1"/>
          </p:cNvSpPr>
          <p:nvPr/>
        </p:nvSpPr>
        <p:spPr bwMode="auto">
          <a:xfrm>
            <a:off x="954315" y="4900159"/>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Replaces all occurrences of </a:t>
            </a:r>
            <a:r>
              <a:rPr lang="en-US" sz="1800" b="0" i="1" dirty="0">
                <a:solidFill>
                  <a:srgbClr val="000000"/>
                </a:solidFill>
              </a:rPr>
              <a:t>old </a:t>
            </a:r>
            <a:r>
              <a:rPr lang="en-US" sz="1800" b="0" dirty="0">
                <a:solidFill>
                  <a:srgbClr val="000000"/>
                </a:solidFill>
              </a:rPr>
              <a:t>with </a:t>
            </a:r>
            <a:r>
              <a:rPr lang="en-US" sz="1800" b="0" i="1" dirty="0">
                <a:solidFill>
                  <a:srgbClr val="000000"/>
                </a:solidFill>
              </a:rPr>
              <a:t>new</a:t>
            </a:r>
            <a:r>
              <a:rPr lang="en-US" sz="1800" b="0" dirty="0">
                <a:solidFill>
                  <a:srgbClr val="000000"/>
                </a:solidFill>
              </a:rPr>
              <a:t> in the </a:t>
            </a:r>
            <a:r>
              <a:rPr lang="en-US" sz="1800" b="0" dirty="0" err="1">
                <a:solidFill>
                  <a:srgbClr val="000000"/>
                </a:solidFill>
              </a:rPr>
              <a:t>iterator</a:t>
            </a:r>
            <a:r>
              <a:rPr lang="en-US" sz="1800" b="0" dirty="0">
                <a:solidFill>
                  <a:srgbClr val="000000"/>
                </a:solidFill>
              </a:rPr>
              <a:t> range.</a:t>
            </a:r>
          </a:p>
        </p:txBody>
      </p:sp>
      <p:sp>
        <p:nvSpPr>
          <p:cNvPr id="57" name="Text Box 5"/>
          <p:cNvSpPr txBox="1">
            <a:spLocks noChangeArrowheads="1"/>
          </p:cNvSpPr>
          <p:nvPr/>
        </p:nvSpPr>
        <p:spPr bwMode="auto">
          <a:xfrm>
            <a:off x="649515" y="527050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reverse(</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p>
        </p:txBody>
      </p:sp>
      <p:sp>
        <p:nvSpPr>
          <p:cNvPr id="58" name="Text Box 6"/>
          <p:cNvSpPr txBox="1">
            <a:spLocks noChangeArrowheads="1"/>
          </p:cNvSpPr>
          <p:nvPr/>
        </p:nvSpPr>
        <p:spPr bwMode="auto">
          <a:xfrm>
            <a:off x="954315" y="557567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Reverses the elements in the </a:t>
            </a:r>
            <a:r>
              <a:rPr lang="en-US" sz="1800" b="0" dirty="0" err="1">
                <a:solidFill>
                  <a:srgbClr val="000000"/>
                </a:solidFill>
              </a:rPr>
              <a:t>iterator</a:t>
            </a:r>
            <a:r>
              <a:rPr lang="en-US" sz="1800" b="0" dirty="0">
                <a:solidFill>
                  <a:srgbClr val="000000"/>
                </a:solidFill>
              </a:rPr>
              <a:t> range</a:t>
            </a:r>
            <a:r>
              <a:rPr lang="en-US" sz="1800" b="0" i="1" dirty="0">
                <a:solidFill>
                  <a:srgbClr val="000000"/>
                </a:solidFill>
              </a:rPr>
              <a:t>.</a:t>
            </a:r>
            <a:endParaRPr lang="en-US" sz="1800" b="0" dirty="0">
              <a:solidFill>
                <a:srgbClr val="000000"/>
              </a:solidFill>
            </a:endParaRPr>
          </a:p>
        </p:txBody>
      </p:sp>
      <p:sp>
        <p:nvSpPr>
          <p:cNvPr id="59" name="Text Box 5"/>
          <p:cNvSpPr txBox="1">
            <a:spLocks noChangeArrowheads="1"/>
          </p:cNvSpPr>
          <p:nvPr/>
        </p:nvSpPr>
        <p:spPr bwMode="auto">
          <a:xfrm>
            <a:off x="649515" y="593392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sort(</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p>
        </p:txBody>
      </p:sp>
      <p:sp>
        <p:nvSpPr>
          <p:cNvPr id="60" name="Text Box 6"/>
          <p:cNvSpPr txBox="1">
            <a:spLocks noChangeArrowheads="1"/>
          </p:cNvSpPr>
          <p:nvPr/>
        </p:nvSpPr>
        <p:spPr bwMode="auto">
          <a:xfrm>
            <a:off x="954315" y="623910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Sorts the elements in the </a:t>
            </a:r>
            <a:r>
              <a:rPr lang="en-US" sz="1800" b="0" dirty="0" err="1">
                <a:solidFill>
                  <a:srgbClr val="000000"/>
                </a:solidFill>
              </a:rPr>
              <a:t>iterator</a:t>
            </a:r>
            <a:r>
              <a:rPr lang="en-US" sz="1800" b="0" dirty="0">
                <a:solidFill>
                  <a:srgbClr val="000000"/>
                </a:solidFill>
              </a:rPr>
              <a:t> range</a:t>
            </a:r>
            <a:r>
              <a:rPr lang="en-US" sz="1800" b="0" i="1" dirty="0">
                <a:solidFill>
                  <a:srgbClr val="000000"/>
                </a:solidFill>
              </a:rPr>
              <a:t>.</a:t>
            </a:r>
            <a:endParaRPr lang="en-US" sz="1800" b="0" dirty="0">
              <a:solidFill>
                <a:srgbClr val="00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800" b="1" dirty="0">
                <a:solidFill>
                  <a:srgbClr val="FF0000"/>
                </a:solidFill>
                <a:latin typeface="Courier New" charset="0"/>
              </a:rPr>
              <a:t>algorithm</a:t>
            </a:r>
            <a:r>
              <a:rPr lang="en-US" sz="4000" dirty="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265974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for_each(</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fn</a:t>
            </a:r>
            <a:r>
              <a:rPr lang="en-US" sz="2000" dirty="0">
                <a:solidFill>
                  <a:srgbClr val="000000"/>
                </a:solidFill>
                <a:latin typeface="Courier New" charset="0"/>
              </a:rPr>
              <a:t>)</a:t>
            </a:r>
          </a:p>
        </p:txBody>
      </p:sp>
      <p:sp>
        <p:nvSpPr>
          <p:cNvPr id="45" name="Text Box 6"/>
          <p:cNvSpPr txBox="1">
            <a:spLocks noChangeArrowheads="1"/>
          </p:cNvSpPr>
          <p:nvPr/>
        </p:nvSpPr>
        <p:spPr bwMode="auto">
          <a:xfrm>
            <a:off x="952500" y="15618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Calls </a:t>
            </a:r>
            <a:r>
              <a:rPr lang="en-US" sz="1800" b="0" i="1" dirty="0">
                <a:solidFill>
                  <a:srgbClr val="000000"/>
                </a:solidFill>
              </a:rPr>
              <a:t>fn</a:t>
            </a:r>
            <a:r>
              <a:rPr lang="en-US" sz="1800" b="0" dirty="0">
                <a:solidFill>
                  <a:srgbClr val="000000"/>
                </a:solidFill>
              </a:rPr>
              <a:t> on every value in the </a:t>
            </a:r>
            <a:r>
              <a:rPr lang="en-US" sz="1800" b="0" dirty="0" err="1">
                <a:solidFill>
                  <a:srgbClr val="000000"/>
                </a:solidFill>
              </a:rPr>
              <a:t>iterator</a:t>
            </a:r>
            <a:r>
              <a:rPr lang="en-US" sz="1800" b="0" dirty="0">
                <a:solidFill>
                  <a:srgbClr val="000000"/>
                </a:solidFill>
              </a:rPr>
              <a:t> range.</a:t>
            </a: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count_if(</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a:t>
            </a:r>
            <a:r>
              <a:rPr lang="en-US" sz="2000" b="0" i="1" dirty="0" err="1">
                <a:solidFill>
                  <a:srgbClr val="000000"/>
                </a:solidFill>
                <a:latin typeface="Times New Roman"/>
                <a:cs typeface="Times New Roman"/>
              </a:rPr>
              <a:t>pred</a:t>
            </a:r>
            <a:r>
              <a:rPr lang="en-US" sz="2000" dirty="0">
                <a:solidFill>
                  <a:srgbClr val="000000"/>
                </a:solidFill>
                <a:latin typeface="Courier New" charset="0"/>
              </a:rPr>
              <a:t>)</a:t>
            </a:r>
          </a:p>
        </p:txBody>
      </p:sp>
      <p:sp>
        <p:nvSpPr>
          <p:cNvPr id="48" name="Text Box 6"/>
          <p:cNvSpPr txBox="1">
            <a:spLocks noChangeArrowheads="1"/>
          </p:cNvSpPr>
          <p:nvPr/>
        </p:nvSpPr>
        <p:spPr bwMode="auto">
          <a:xfrm>
            <a:off x="954315" y="22222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 elements in the </a:t>
            </a:r>
            <a:r>
              <a:rPr lang="en-US" sz="1800" b="0" dirty="0" err="1">
                <a:solidFill>
                  <a:srgbClr val="000000"/>
                </a:solidFill>
              </a:rPr>
              <a:t>iterator</a:t>
            </a:r>
            <a:r>
              <a:rPr lang="en-US" sz="1800" b="0" dirty="0">
                <a:solidFill>
                  <a:srgbClr val="000000"/>
                </a:solidFill>
              </a:rPr>
              <a:t> range for which </a:t>
            </a:r>
            <a:r>
              <a:rPr lang="en-US" sz="1800" b="0" i="1" dirty="0" err="1">
                <a:solidFill>
                  <a:srgbClr val="000000"/>
                </a:solidFill>
              </a:rPr>
              <a:t>pred</a:t>
            </a:r>
            <a:r>
              <a:rPr lang="en-US" sz="1800" b="0" dirty="0">
                <a:solidFill>
                  <a:srgbClr val="000000"/>
                </a:solidFill>
              </a:rPr>
              <a:t> is true.</a:t>
            </a: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replace_if(</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a:t>
            </a:r>
            <a:r>
              <a:rPr lang="en-US" sz="2000" b="0" i="1" dirty="0" err="1">
                <a:solidFill>
                  <a:srgbClr val="000000"/>
                </a:solidFill>
                <a:latin typeface="Times New Roman"/>
                <a:cs typeface="Times New Roman"/>
              </a:rPr>
              <a:t>pred</a:t>
            </a:r>
            <a:r>
              <a:rPr lang="en-US" sz="2000" dirty="0">
                <a:solidFill>
                  <a:srgbClr val="000000"/>
                </a:solidFill>
                <a:latin typeface="Courier New" charset="0"/>
              </a:rPr>
              <a:t>,</a:t>
            </a:r>
            <a:r>
              <a:rPr lang="en-US" sz="2000" b="0" i="1" dirty="0">
                <a:solidFill>
                  <a:srgbClr val="000000"/>
                </a:solidFill>
                <a:latin typeface="Times New Roman"/>
                <a:cs typeface="Times New Roman"/>
              </a:rPr>
              <a:t> new</a:t>
            </a:r>
            <a:r>
              <a:rPr lang="en-US" sz="2000" dirty="0">
                <a:solidFill>
                  <a:srgbClr val="000000"/>
                </a:solidFill>
                <a:latin typeface="Courier New" charset="0"/>
              </a:rPr>
              <a:t>)</a:t>
            </a:r>
          </a:p>
        </p:txBody>
      </p:sp>
      <p:sp>
        <p:nvSpPr>
          <p:cNvPr id="50" name="Text Box 6"/>
          <p:cNvSpPr txBox="1">
            <a:spLocks noChangeArrowheads="1"/>
          </p:cNvSpPr>
          <p:nvPr/>
        </p:nvSpPr>
        <p:spPr bwMode="auto">
          <a:xfrm>
            <a:off x="954315" y="289779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Replaces every element in the </a:t>
            </a:r>
            <a:r>
              <a:rPr lang="en-US" sz="1800" b="0" dirty="0" err="1">
                <a:solidFill>
                  <a:srgbClr val="000000"/>
                </a:solidFill>
              </a:rPr>
              <a:t>iterator</a:t>
            </a:r>
            <a:r>
              <a:rPr lang="en-US" sz="1800" b="0" dirty="0">
                <a:solidFill>
                  <a:srgbClr val="000000"/>
                </a:solidFill>
              </a:rPr>
              <a:t> range for which </a:t>
            </a:r>
            <a:r>
              <a:rPr lang="en-US" sz="1800" b="0" i="1" dirty="0" err="1">
                <a:solidFill>
                  <a:srgbClr val="000000"/>
                </a:solidFill>
              </a:rPr>
              <a:t>pred</a:t>
            </a:r>
            <a:r>
              <a:rPr lang="en-US" sz="1800" b="0" dirty="0">
                <a:solidFill>
                  <a:srgbClr val="000000"/>
                </a:solidFill>
              </a:rPr>
              <a:t> is true by </a:t>
            </a:r>
            <a:r>
              <a:rPr lang="en-US" sz="1800" b="0" i="1" dirty="0">
                <a:solidFill>
                  <a:srgbClr val="000000"/>
                </a:solidFill>
              </a:rPr>
              <a:t>new</a:t>
            </a:r>
            <a:r>
              <a:rPr lang="en-US" sz="1800" b="0" dirty="0">
                <a:solidFill>
                  <a:srgbClr val="000000"/>
                </a:solidFill>
              </a:rPr>
              <a:t>.</a:t>
            </a: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partition(</a:t>
            </a:r>
            <a:r>
              <a:rPr lang="en-US" sz="2000" b="0" i="1" dirty="0" err="1">
                <a:solidFill>
                  <a:srgbClr val="000000"/>
                </a:solidFill>
                <a:latin typeface="Times New Roman"/>
                <a:cs typeface="Times New Roman"/>
              </a:rPr>
              <a:t>begin</a:t>
            </a:r>
            <a:r>
              <a:rPr lang="en-US" sz="2000" dirty="0">
                <a:solidFill>
                  <a:srgbClr val="000000"/>
                </a:solidFill>
                <a:latin typeface="Courier New" charset="0"/>
              </a:rPr>
              <a:t>,</a:t>
            </a:r>
            <a:r>
              <a:rPr lang="en-US" sz="2000" b="0" i="1" dirty="0">
                <a:solidFill>
                  <a:srgbClr val="000000"/>
                </a:solidFill>
                <a:latin typeface="Times New Roman"/>
                <a:cs typeface="Times New Roman"/>
              </a:rPr>
              <a:t> end</a:t>
            </a:r>
            <a:r>
              <a:rPr lang="en-US" sz="2000" dirty="0">
                <a:solidFill>
                  <a:srgbClr val="000000"/>
                </a:solidFill>
                <a:latin typeface="Courier New" charset="0"/>
              </a:rPr>
              <a:t>,</a:t>
            </a:r>
            <a:r>
              <a:rPr lang="en-US" sz="2000" b="0" i="1" dirty="0">
                <a:solidFill>
                  <a:srgbClr val="000000"/>
                </a:solidFill>
                <a:latin typeface="Times New Roman"/>
                <a:cs typeface="Times New Roman"/>
              </a:rPr>
              <a:t> </a:t>
            </a:r>
            <a:r>
              <a:rPr lang="en-US" sz="2000" b="0" i="1" dirty="0" err="1">
                <a:solidFill>
                  <a:srgbClr val="000000"/>
                </a:solidFill>
                <a:latin typeface="Times New Roman"/>
                <a:cs typeface="Times New Roman"/>
              </a:rPr>
              <a:t>pred</a:t>
            </a:r>
            <a:r>
              <a:rPr lang="en-US" sz="2000" dirty="0">
                <a:solidFill>
                  <a:srgbClr val="000000"/>
                </a:solidFill>
                <a:latin typeface="Courier New" charset="0"/>
              </a:rPr>
              <a:t>)</a:t>
            </a: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Reorders the elements in the </a:t>
            </a:r>
            <a:r>
              <a:rPr lang="en-US" sz="1800" b="0" dirty="0" err="1">
                <a:solidFill>
                  <a:srgbClr val="000000"/>
                </a:solidFill>
              </a:rPr>
              <a:t>iterator</a:t>
            </a:r>
            <a:r>
              <a:rPr lang="en-US" sz="1800" b="0" dirty="0">
                <a:solidFill>
                  <a:srgbClr val="000000"/>
                </a:solidFill>
              </a:rPr>
              <a:t> range so that the </a:t>
            </a:r>
            <a:r>
              <a:rPr lang="en-US" sz="1800" b="0" i="1" dirty="0" err="1">
                <a:solidFill>
                  <a:srgbClr val="000000"/>
                </a:solidFill>
              </a:rPr>
              <a:t>pred</a:t>
            </a:r>
            <a:r>
              <a:rPr lang="en-US" sz="1800" b="0" dirty="0">
                <a:solidFill>
                  <a:srgbClr val="000000"/>
                </a:solidFill>
              </a:rPr>
              <a:t> elements come first.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a:spLocks noChangeArrowheads="1"/>
          </p:cNvSpPr>
          <p:nvPr/>
        </p:nvSpPr>
        <p:spPr bwMode="auto">
          <a:xfrm>
            <a:off x="482600" y="1066800"/>
            <a:ext cx="8128000" cy="39624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 typeface="Arial" panose="020B0604020202020204" pitchFamily="34" charset="0"/>
              <a:buChar char="•"/>
            </a:pPr>
            <a:r>
              <a:rPr lang="en-US" sz="2400" b="0" dirty="0">
                <a:solidFill>
                  <a:srgbClr val="000000"/>
                </a:solidFill>
              </a:rPr>
              <a:t>One more way to print two-letter words:</a:t>
            </a: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r>
              <a:rPr lang="en-US" altLang="zh-CN" sz="2400" b="0" dirty="0">
                <a:solidFill>
                  <a:srgbClr val="000000"/>
                </a:solidFill>
              </a:rPr>
              <a:t>The callback function can also be a function object:</a:t>
            </a:r>
          </a:p>
        </p:txBody>
      </p:sp>
      <p:sp>
        <p:nvSpPr>
          <p:cNvPr id="700418"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Using the </a:t>
            </a:r>
            <a:r>
              <a:rPr lang="en-US" altLang="zh-CN" sz="3800" b="1" dirty="0">
                <a:solidFill>
                  <a:srgbClr val="FF0000"/>
                </a:solidFill>
                <a:latin typeface="Courier New" charset="0"/>
              </a:rPr>
              <a:t>algorithm</a:t>
            </a:r>
            <a:r>
              <a:rPr lang="en-US" altLang="zh-CN" sz="4000" dirty="0">
                <a:solidFill>
                  <a:srgbClr val="FF0000"/>
                </a:solidFill>
              </a:rPr>
              <a:t> Library</a:t>
            </a:r>
            <a:endParaRPr lang="en-US" dirty="0">
              <a:solidFill>
                <a:srgbClr val="FF0000"/>
              </a:solidFill>
            </a:endParaRPr>
          </a:p>
        </p:txBody>
      </p:sp>
      <p:sp>
        <p:nvSpPr>
          <p:cNvPr id="6" name="Rectangle 5">
            <a:extLst>
              <a:ext uri="{FF2B5EF4-FFF2-40B4-BE49-F238E27FC236}">
                <a16:creationId xmlns:a16="http://schemas.microsoft.com/office/drawing/2014/main" id="{BFD71000-1CF8-44EC-9710-60D88C0075C2}"/>
              </a:ext>
            </a:extLst>
          </p:cNvPr>
          <p:cNvSpPr/>
          <p:nvPr/>
        </p:nvSpPr>
        <p:spPr>
          <a:xfrm>
            <a:off x="504000" y="1524000"/>
            <a:ext cx="8136000" cy="2800767"/>
          </a:xfrm>
          <a:prstGeom prst="rect">
            <a:avLst/>
          </a:prstGeom>
          <a:solidFill>
            <a:schemeClr val="bg1"/>
          </a:solidFill>
          <a:ln>
            <a:solidFill>
              <a:schemeClr val="tx1"/>
            </a:solidFill>
          </a:ln>
        </p:spPr>
        <p:txBody>
          <a:bodyPr wrap="square">
            <a:spAutoFit/>
          </a:bodyPr>
          <a:lstStyle/>
          <a:p>
            <a:r>
              <a:rPr lang="en-US" sz="1600" dirty="0">
                <a:latin typeface="Courier New" charset="0"/>
              </a:rPr>
              <a:t>void </a:t>
            </a:r>
            <a:r>
              <a:rPr lang="en-US" sz="1600" dirty="0" err="1">
                <a:latin typeface="Courier New" charset="0"/>
              </a:rPr>
              <a:t>printTwoLetterWords</a:t>
            </a:r>
            <a:r>
              <a:rPr lang="en-US" sz="1600" dirty="0">
                <a:latin typeface="Courier New" charset="0"/>
              </a:rPr>
              <a:t>(string word) {</a:t>
            </a:r>
          </a:p>
          <a:p>
            <a:r>
              <a:rPr lang="en-US" sz="1600" dirty="0">
                <a:latin typeface="Courier New" charset="0"/>
              </a:rPr>
              <a:t>   if (</a:t>
            </a:r>
            <a:r>
              <a:rPr lang="en-US" sz="1600" dirty="0" err="1">
                <a:latin typeface="Courier New" charset="0"/>
              </a:rPr>
              <a:t>word.length</a:t>
            </a:r>
            <a:r>
              <a:rPr lang="en-US" sz="1600" dirty="0">
                <a:latin typeface="Courier New" charset="0"/>
              </a:rPr>
              <a:t>() == 2) {</a:t>
            </a:r>
          </a:p>
          <a:p>
            <a:r>
              <a:rPr lang="en-US" sz="1600" dirty="0">
                <a:latin typeface="Courier New" charset="0"/>
              </a:rPr>
              <a:t>      </a:t>
            </a:r>
            <a:r>
              <a:rPr lang="en-US" sz="1600" dirty="0" err="1">
                <a:latin typeface="Courier New" charset="0"/>
              </a:rPr>
              <a:t>cout</a:t>
            </a:r>
            <a:r>
              <a:rPr lang="en-US" sz="1600" dirty="0">
                <a:latin typeface="Courier New" charset="0"/>
              </a:rPr>
              <a:t> &lt;&lt; word &lt;&lt; </a:t>
            </a:r>
            <a:r>
              <a:rPr lang="en-US" sz="1600" dirty="0" err="1">
                <a:latin typeface="Courier New" charset="0"/>
              </a:rPr>
              <a:t>endl</a:t>
            </a:r>
            <a:r>
              <a:rPr lang="en-US" sz="1600" dirty="0">
                <a:latin typeface="Courier New" charset="0"/>
              </a:rPr>
              <a:t>;</a:t>
            </a:r>
          </a:p>
          <a:p>
            <a:r>
              <a:rPr lang="en-US" sz="1600" dirty="0">
                <a:latin typeface="Courier New" charset="0"/>
              </a:rPr>
              <a:t>   }</a:t>
            </a:r>
          </a:p>
          <a:p>
            <a:r>
              <a:rPr lang="en-US" sz="1600" dirty="0">
                <a:latin typeface="Courier New" charset="0"/>
              </a:rPr>
              <a:t>}</a:t>
            </a:r>
          </a:p>
          <a:p>
            <a:endParaRPr lang="en-US" sz="1600" dirty="0">
              <a:latin typeface="Courier New" charset="0"/>
            </a:endParaRPr>
          </a:p>
          <a:p>
            <a:r>
              <a:rPr lang="en-US" altLang="zh-CN" sz="1600" dirty="0" err="1">
                <a:latin typeface="Courier New" charset="0"/>
              </a:rPr>
              <a:t>int</a:t>
            </a:r>
            <a:r>
              <a:rPr lang="en-US" altLang="zh-CN" sz="1600" dirty="0">
                <a:latin typeface="Courier New" charset="0"/>
              </a:rPr>
              <a:t> main() {</a:t>
            </a:r>
          </a:p>
          <a:p>
            <a:r>
              <a:rPr lang="en-US" altLang="zh-CN" sz="1600" dirty="0">
                <a:latin typeface="Courier New" charset="0"/>
              </a:rPr>
              <a:t>   Lexicon </a:t>
            </a:r>
            <a:r>
              <a:rPr lang="en-US" altLang="zh-CN" sz="1600" dirty="0" err="1">
                <a:latin typeface="Courier New" charset="0"/>
              </a:rPr>
              <a:t>english</a:t>
            </a:r>
            <a:r>
              <a:rPr lang="en-US" altLang="zh-CN" sz="1600" dirty="0">
                <a:latin typeface="Courier New" charset="0"/>
              </a:rPr>
              <a:t>("EnglishWords.dat");</a:t>
            </a:r>
          </a:p>
          <a:p>
            <a:r>
              <a:rPr lang="en-US" altLang="zh-CN" sz="1600" dirty="0">
                <a:latin typeface="Courier New" charset="0"/>
              </a:rPr>
              <a:t>   </a:t>
            </a:r>
            <a:r>
              <a:rPr lang="en-US" altLang="zh-CN" sz="1600" dirty="0" err="1">
                <a:latin typeface="Courier New" charset="0"/>
              </a:rPr>
              <a:t>for_each</a:t>
            </a:r>
            <a:r>
              <a:rPr lang="en-US" altLang="zh-CN" sz="1600" dirty="0">
                <a:latin typeface="Courier New" charset="0"/>
              </a:rPr>
              <a:t>(</a:t>
            </a:r>
            <a:r>
              <a:rPr lang="en-US" altLang="zh-CN" sz="1600" dirty="0" err="1">
                <a:latin typeface="Courier New" charset="0"/>
              </a:rPr>
              <a:t>english.begin</a:t>
            </a:r>
            <a:r>
              <a:rPr lang="en-US" altLang="zh-CN" sz="1600" dirty="0">
                <a:latin typeface="Courier New" charset="0"/>
              </a:rPr>
              <a:t>(), </a:t>
            </a:r>
            <a:r>
              <a:rPr lang="en-US" altLang="zh-CN" sz="1600" dirty="0" err="1">
                <a:latin typeface="Courier New" charset="0"/>
              </a:rPr>
              <a:t>english.end</a:t>
            </a:r>
            <a:r>
              <a:rPr lang="en-US" altLang="zh-CN" sz="1600" dirty="0">
                <a:latin typeface="Courier New" charset="0"/>
              </a:rPr>
              <a:t>(), </a:t>
            </a:r>
            <a:r>
              <a:rPr lang="en-US" altLang="zh-CN" sz="1600" dirty="0" err="1">
                <a:latin typeface="Courier New" charset="0"/>
              </a:rPr>
              <a:t>printTwoLetterWords</a:t>
            </a:r>
            <a:r>
              <a:rPr lang="en-US" altLang="zh-CN" sz="1600" dirty="0">
                <a:latin typeface="Courier New" charset="0"/>
              </a:rPr>
              <a:t>);</a:t>
            </a:r>
          </a:p>
          <a:p>
            <a:r>
              <a:rPr lang="en-US" altLang="zh-CN" sz="1600" dirty="0">
                <a:latin typeface="Courier New" charset="0"/>
              </a:rPr>
              <a:t>   return 0;</a:t>
            </a:r>
          </a:p>
          <a:p>
            <a:r>
              <a:rPr lang="en-US" altLang="zh-CN" sz="1600" dirty="0">
                <a:latin typeface="Courier New" charset="0"/>
              </a:rPr>
              <a:t>}</a:t>
            </a:r>
          </a:p>
        </p:txBody>
      </p:sp>
      <p:sp>
        <p:nvSpPr>
          <p:cNvPr id="2" name="矩形 1">
            <a:extLst>
              <a:ext uri="{FF2B5EF4-FFF2-40B4-BE49-F238E27FC236}">
                <a16:creationId xmlns:a16="http://schemas.microsoft.com/office/drawing/2014/main" id="{2D6B80E9-41BF-4C67-AA92-B4AF6AD28422}"/>
              </a:ext>
            </a:extLst>
          </p:cNvPr>
          <p:cNvSpPr/>
          <p:nvPr/>
        </p:nvSpPr>
        <p:spPr>
          <a:xfrm>
            <a:off x="1003300" y="5029200"/>
            <a:ext cx="7086600" cy="338554"/>
          </a:xfrm>
          <a:prstGeom prst="rect">
            <a:avLst/>
          </a:prstGeom>
          <a:solidFill>
            <a:schemeClr val="bg1"/>
          </a:solidFill>
          <a:ln>
            <a:solidFill>
              <a:schemeClr val="tx1"/>
            </a:solidFill>
          </a:ln>
        </p:spPr>
        <p:txBody>
          <a:bodyPr wrap="square">
            <a:spAutoFit/>
          </a:bodyPr>
          <a:lstStyle/>
          <a:p>
            <a:r>
              <a:rPr lang="en-US" altLang="zh-CN" sz="1600" dirty="0" err="1">
                <a:latin typeface="Courier New" charset="0"/>
              </a:rPr>
              <a:t>for_each</a:t>
            </a:r>
            <a:r>
              <a:rPr lang="en-US" altLang="zh-CN" sz="1600" dirty="0">
                <a:latin typeface="Courier New" charset="0"/>
              </a:rPr>
              <a:t>(</a:t>
            </a:r>
            <a:r>
              <a:rPr lang="en-US" altLang="zh-CN" sz="1600" dirty="0" err="1">
                <a:latin typeface="Courier New" charset="0"/>
              </a:rPr>
              <a:t>lex.begin</a:t>
            </a:r>
            <a:r>
              <a:rPr lang="en-US" altLang="zh-CN" sz="1600" dirty="0">
                <a:latin typeface="Courier New" charset="0"/>
              </a:rPr>
              <a:t>(), </a:t>
            </a:r>
            <a:r>
              <a:rPr lang="en-US" altLang="zh-CN" sz="1600" dirty="0" err="1">
                <a:latin typeface="Courier New" charset="0"/>
              </a:rPr>
              <a:t>lex.end</a:t>
            </a:r>
            <a:r>
              <a:rPr lang="en-US" altLang="zh-CN" sz="1600" dirty="0">
                <a:latin typeface="Courier New" charset="0"/>
              </a:rPr>
              <a:t>(), </a:t>
            </a:r>
            <a:r>
              <a:rPr lang="en-US" altLang="zh-CN" sz="1600" dirty="0" err="1">
                <a:latin typeface="Courier New" charset="0"/>
              </a:rPr>
              <a:t>ListKLetterWords</a:t>
            </a:r>
            <a:r>
              <a:rPr lang="en-US" altLang="zh-CN" sz="1600" dirty="0">
                <a:latin typeface="Courier New" charset="0"/>
              </a:rPr>
              <a:t>(k));</a:t>
            </a:r>
            <a:endParaRPr lang="zh-CN" altLang="en-US" sz="1600" dirty="0">
              <a:latin typeface="Courier New" charset="0"/>
            </a:endParaRPr>
          </a:p>
        </p:txBody>
      </p:sp>
    </p:spTree>
    <p:extLst>
      <p:ext uri="{BB962C8B-B14F-4D97-AF65-F5344CB8AC3E}">
        <p14:creationId xmlns:p14="http://schemas.microsoft.com/office/powerpoint/2010/main" val="346890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a:t>
            </a:r>
            <a:r>
              <a:rPr lang="en-US" sz="4000" dirty="0" err="1">
                <a:solidFill>
                  <a:srgbClr val="FF0000"/>
                </a:solidFill>
              </a:rPr>
              <a:t>Iterators</a:t>
            </a:r>
            <a:r>
              <a:rPr lang="en-US" sz="4000" dirty="0">
                <a:solidFill>
                  <a:srgbClr val="FF0000"/>
                </a:solidFill>
              </a:rPr>
              <a:t> in C++</a:t>
            </a:r>
            <a:endParaRPr lang="en-US" dirty="0">
              <a:solidFill>
                <a:srgbClr val="FF0000"/>
              </a:solidFill>
            </a:endParaRPr>
          </a:p>
        </p:txBody>
      </p:sp>
      <p:sp>
        <p:nvSpPr>
          <p:cNvPr id="691203" name="Rectangle 3"/>
          <p:cNvSpPr>
            <a:spLocks noChangeArrowheads="1"/>
          </p:cNvSpPr>
          <p:nvPr/>
        </p:nvSpPr>
        <p:spPr bwMode="auto">
          <a:xfrm>
            <a:off x="482600" y="1155700"/>
            <a:ext cx="8128000" cy="41783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When you work with strings, one of the most important patterns involves iterating through the characters in a string, which requires the following code (index-based loop):</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endParaRPr lang="en-US" sz="2400" b="0" dirty="0">
              <a:solidFill>
                <a:srgbClr val="000000"/>
              </a:solidFill>
            </a:endParaRPr>
          </a:p>
          <a:p>
            <a:pPr marL="342900" marR="0" lvl="0" indent="-342900" algn="l" defTabSz="914400" rtl="0" eaLnBrk="0" fontAlgn="base" latinLnBrk="0" hangingPunct="0">
              <a:lnSpc>
                <a:spcPct val="85000"/>
              </a:lnSpc>
              <a:spcBef>
                <a:spcPct val="0"/>
              </a:spcBef>
              <a:spcAft>
                <a:spcPts val="12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a:ea typeface="+mn-ea"/>
                <a:cs typeface="+mn-cs"/>
              </a:rPr>
              <a:t>For collection </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classes,</a:t>
            </a:r>
            <a:r>
              <a:rPr kumimoji="0" lang="zh-CN" altLang="en-US" sz="2400" b="0" i="0" u="none" strike="noStrike" kern="1200" cap="none" spc="0" normalizeH="0" baseline="0" noProof="0" dirty="0">
                <a:ln>
                  <a:noFill/>
                </a:ln>
                <a:solidFill>
                  <a:srgbClr val="000000"/>
                </a:solidFill>
                <a:effectLst/>
                <a:uLnTx/>
                <a:uFillTx/>
                <a:latin typeface="Times New Roman"/>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the </a:t>
            </a:r>
            <a:r>
              <a:rPr kumimoji="0" lang="en-US" altLang="zh-CN" sz="2400" b="0" i="0" u="none" strike="noStrike" kern="1200" cap="none" spc="0" normalizeH="0" baseline="0" noProof="0" dirty="0">
                <a:ln>
                  <a:noFill/>
                </a:ln>
                <a:solidFill>
                  <a:srgbClr val="FF0000"/>
                </a:solidFill>
                <a:effectLst/>
                <a:uLnTx/>
                <a:uFillTx/>
                <a:latin typeface="Times New Roman"/>
                <a:ea typeface="+mn-ea"/>
                <a:cs typeface="+mn-cs"/>
              </a:rPr>
              <a:t>range-based </a:t>
            </a:r>
            <a:r>
              <a:rPr kumimoji="0" lang="en-US" altLang="zh-CN" sz="20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for</a:t>
            </a:r>
            <a:r>
              <a:rPr kumimoji="0" lang="en-US" altLang="zh-CN" sz="2000" b="1" i="0" u="none" strike="noStrike" kern="1200" cap="none" spc="0" normalizeH="0" baseline="0" noProof="0" dirty="0">
                <a:ln>
                  <a:noFill/>
                </a:ln>
                <a:solidFill>
                  <a:srgbClr val="FF0000"/>
                </a:solidFill>
                <a:effectLst/>
                <a:uLnTx/>
                <a:uFillTx/>
                <a:latin typeface="Times New Roman"/>
                <a:ea typeface="+mn-ea"/>
                <a:cs typeface="+mn-cs"/>
              </a:rPr>
              <a:t> </a:t>
            </a:r>
            <a:r>
              <a:rPr kumimoji="0" lang="en-US" altLang="zh-CN" sz="2400" b="0" i="0" u="none" strike="noStrike" kern="1200" cap="none" spc="0" normalizeH="0" baseline="0" noProof="0" dirty="0">
                <a:ln>
                  <a:noFill/>
                </a:ln>
                <a:solidFill>
                  <a:srgbClr val="FF0000"/>
                </a:solidFill>
                <a:effectLst/>
                <a:uLnTx/>
                <a:uFillTx/>
                <a:latin typeface="Times New Roman"/>
                <a:ea typeface="+mn-ea"/>
                <a:cs typeface="+mn-cs"/>
              </a:rPr>
              <a:t>loop</a:t>
            </a:r>
            <a:r>
              <a:rPr kumimoji="0" lang="en-US" altLang="zh-CN" sz="2400" b="0" i="0" u="none" strike="noStrike" kern="1200" cap="none" spc="0" normalizeH="0" baseline="0" noProof="0" dirty="0">
                <a:ln>
                  <a:noFill/>
                </a:ln>
                <a:solidFill>
                  <a:srgbClr val="000000"/>
                </a:solidFill>
                <a:effectLst/>
                <a:uLnTx/>
                <a:uFillTx/>
                <a:latin typeface="Times New Roman"/>
                <a:ea typeface="+mn-ea"/>
                <a:cs typeface="+mn-cs"/>
              </a:rPr>
              <a:t> looks like:</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Times New Roman"/>
              <a:ea typeface="+mn-ea"/>
              <a:cs typeface="+mn-cs"/>
            </a:endParaRP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Times New Roman"/>
              <a:ea typeface="+mn-ea"/>
              <a:cs typeface="+mn-cs"/>
            </a:endParaRPr>
          </a:p>
          <a:p>
            <a:pPr marL="342900" lvl="0" indent="-342900">
              <a:lnSpc>
                <a:spcPct val="85000"/>
              </a:lnSpc>
              <a:spcAft>
                <a:spcPts val="1200"/>
              </a:spcAft>
              <a:buFont typeface="Arial" panose="020B0604020202020204" pitchFamily="34" charset="0"/>
              <a:buChar char="•"/>
              <a:defRPr/>
            </a:pPr>
            <a:r>
              <a:rPr lang="en-US" altLang="zh-CN" sz="2400" b="0" dirty="0">
                <a:solidFill>
                  <a:srgbClr val="000000"/>
                </a:solidFill>
              </a:rPr>
              <a:t>The C++ compiler translates the range-based for loop using </a:t>
            </a:r>
            <a:r>
              <a:rPr kumimoji="0" lang="en-US" altLang="zh-CN" sz="2400" b="1" i="1" u="none" strike="noStrike" kern="1200" cap="none" spc="0" normalizeH="0" baseline="0" noProof="0" dirty="0">
                <a:ln>
                  <a:noFill/>
                </a:ln>
                <a:solidFill>
                  <a:srgbClr val="FF0000"/>
                </a:solidFill>
                <a:effectLst/>
                <a:uLnTx/>
                <a:uFillTx/>
                <a:latin typeface="Times New Roman" charset="0"/>
                <a:ea typeface="+mn-ea"/>
                <a:cs typeface="+mn-cs"/>
              </a:rPr>
              <a:t>iterators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a:t>
            </a:r>
            <a:r>
              <a:rPr lang="en-US" altLang="zh-CN" sz="2400" b="0" dirty="0">
                <a:solidFill>
                  <a:srgbClr val="000000"/>
                </a:solidFill>
              </a:rPr>
              <a:t>which</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looks like this:</a:t>
            </a:r>
          </a:p>
          <a:p>
            <a:pPr marL="914400" marR="0" lvl="2"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ourierNewPS-BoldMT"/>
              <a:ea typeface="+mn-ea"/>
              <a:cs typeface="+mn-cs"/>
            </a:endParaRPr>
          </a:p>
        </p:txBody>
      </p:sp>
      <p:sp>
        <p:nvSpPr>
          <p:cNvPr id="2" name="矩形 1">
            <a:extLst>
              <a:ext uri="{FF2B5EF4-FFF2-40B4-BE49-F238E27FC236}">
                <a16:creationId xmlns:a16="http://schemas.microsoft.com/office/drawing/2014/main" id="{641E3721-4B36-486E-B212-646CB09B7135}"/>
              </a:ext>
            </a:extLst>
          </p:cNvPr>
          <p:cNvSpPr/>
          <p:nvPr/>
        </p:nvSpPr>
        <p:spPr>
          <a:xfrm>
            <a:off x="1790699" y="2195073"/>
            <a:ext cx="5562599" cy="883319"/>
          </a:xfrm>
          <a:prstGeom prst="rect">
            <a:avLst/>
          </a:prstGeom>
          <a:solidFill>
            <a:schemeClr val="bg1"/>
          </a:solidFill>
          <a:ln>
            <a:solidFill>
              <a:schemeClr val="tx1"/>
            </a:solidFill>
          </a:ln>
        </p:spPr>
        <p:txBody>
          <a:bodyPr wrap="square">
            <a:spAutoFit/>
          </a:bodyPr>
          <a:lstStyle/>
          <a:p>
            <a:pPr marL="0" marR="0" lvl="2" indent="0" algn="l" defTabSz="914400" rtl="0" eaLnBrk="0" fontAlgn="base" latinLnBrk="0" hangingPunct="0">
              <a:lnSpc>
                <a:spcPct val="85000"/>
              </a:lnSpc>
              <a:spcBef>
                <a:spcPct val="0"/>
              </a:spcBef>
              <a:spcAft>
                <a:spcPts val="60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for (</a:t>
            </a:r>
            <a:r>
              <a:rPr kumimoji="0" lang="en-US" altLang="zh-CN"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int</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zh-CN"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a:t>
            </a:r>
            <a:r>
              <a:rPr kumimoji="0" lang="en-US" altLang="zh-CN"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&lt; </a:t>
            </a:r>
            <a:r>
              <a:rPr kumimoji="0" lang="en-US" altLang="zh-CN"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str.length</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zh-CN"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marR="0" lvl="2" indent="0" algn="l" defTabSz="914400" rtl="0" eaLnBrk="0" fontAlgn="base" latinLnBrk="0" hangingPunct="0">
              <a:lnSpc>
                <a:spcPct val="85000"/>
              </a:lnSpc>
              <a:spcBef>
                <a:spcPct val="0"/>
              </a:spcBef>
              <a:spcAft>
                <a:spcPts val="60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zh-CN" sz="1600" b="0" i="0" u="none" strike="noStrike" kern="1200" cap="none" spc="0" normalizeH="0" baseline="0" noProof="0" dirty="0">
                <a:ln>
                  <a:noFill/>
                </a:ln>
                <a:solidFill>
                  <a:srgbClr val="000000"/>
                </a:solidFill>
                <a:effectLst/>
                <a:uLnTx/>
                <a:uFillTx/>
                <a:latin typeface="Times New Roman"/>
                <a:ea typeface="+mn-ea"/>
                <a:cs typeface="Courier New" panose="02070309020205020404" pitchFamily="49" charset="0"/>
              </a:rPr>
              <a:t>. . . </a:t>
            </a:r>
            <a:r>
              <a:rPr kumimoji="0" lang="en-US" altLang="zh-CN" sz="1600" b="0" i="1" u="none" strike="noStrike" kern="1200" cap="none" spc="0" normalizeH="0" baseline="0" noProof="0" dirty="0">
                <a:ln>
                  <a:noFill/>
                </a:ln>
                <a:solidFill>
                  <a:srgbClr val="000000"/>
                </a:solidFill>
                <a:effectLst/>
                <a:uLnTx/>
                <a:uFillTx/>
                <a:latin typeface="Times New Roman"/>
                <a:ea typeface="+mn-ea"/>
                <a:cs typeface="Courier New" panose="02070309020205020404" pitchFamily="49" charset="0"/>
              </a:rPr>
              <a:t>Body of loop that manipulates </a:t>
            </a:r>
            <a:r>
              <a:rPr kumimoji="0" lang="en-US" altLang="zh-CN"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str</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altLang="zh-CN"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altLang="zh-CN" sz="1600" b="0" i="0" u="none" strike="noStrike" kern="1200" cap="none" spc="0" normalizeH="0" baseline="0" noProof="0" dirty="0">
                <a:ln>
                  <a:noFill/>
                </a:ln>
                <a:solidFill>
                  <a:srgbClr val="000000"/>
                </a:solidFill>
                <a:effectLst/>
                <a:uLnTx/>
                <a:uFillTx/>
                <a:latin typeface="Times New Roman"/>
                <a:ea typeface="+mn-ea"/>
                <a:cs typeface="Courier New" panose="02070309020205020404" pitchFamily="49" charset="0"/>
              </a:rPr>
              <a:t> . . .</a:t>
            </a:r>
          </a:p>
          <a:p>
            <a:pPr marL="0" marR="0" lvl="2" indent="0" algn="l" defTabSz="914400" rtl="0" eaLnBrk="0" fontAlgn="base" latinLnBrk="0" hangingPunct="0">
              <a:lnSpc>
                <a:spcPct val="85000"/>
              </a:lnSpc>
              <a:spcBef>
                <a:spcPct val="0"/>
              </a:spcBef>
              <a:spcAft>
                <a:spcPts val="60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sp>
        <p:nvSpPr>
          <p:cNvPr id="3" name="矩形 2">
            <a:extLst>
              <a:ext uri="{FF2B5EF4-FFF2-40B4-BE49-F238E27FC236}">
                <a16:creationId xmlns:a16="http://schemas.microsoft.com/office/drawing/2014/main" id="{E9FD698F-30F6-4BA5-8A27-5300E338D541}"/>
              </a:ext>
            </a:extLst>
          </p:cNvPr>
          <p:cNvSpPr/>
          <p:nvPr/>
        </p:nvSpPr>
        <p:spPr>
          <a:xfrm>
            <a:off x="1790698" y="3581400"/>
            <a:ext cx="5562599" cy="883319"/>
          </a:xfrm>
          <a:prstGeom prst="rect">
            <a:avLst/>
          </a:prstGeom>
          <a:solidFill>
            <a:schemeClr val="bg1"/>
          </a:solidFill>
          <a:ln>
            <a:solidFill>
              <a:schemeClr val="tx1"/>
            </a:solidFill>
          </a:ln>
        </p:spPr>
        <p:txBody>
          <a:bodyPr wrap="square">
            <a:spAutoFit/>
          </a:bodyPr>
          <a:lstStyle/>
          <a:p>
            <a:pPr marL="0" marR="0" lvl="2" indent="0" algn="l" defTabSz="914400" rtl="0" eaLnBrk="0" fontAlgn="base" latinLnBrk="0" hangingPunct="0">
              <a:lnSpc>
                <a:spcPct val="85000"/>
              </a:lnSpc>
              <a:spcBef>
                <a:spcPct val="0"/>
              </a:spcBef>
              <a:spcAft>
                <a:spcPts val="60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for (string word : lexicon) {</a:t>
            </a:r>
          </a:p>
          <a:p>
            <a:pPr marL="0" marR="0" lvl="2" indent="0" algn="l" defTabSz="914400" rtl="0" eaLnBrk="0" fontAlgn="base" latinLnBrk="0" hangingPunct="0">
              <a:lnSpc>
                <a:spcPct val="85000"/>
              </a:lnSpc>
              <a:spcBef>
                <a:spcPct val="0"/>
              </a:spcBef>
              <a:spcAft>
                <a:spcPts val="600"/>
              </a:spcAft>
              <a:buClrTx/>
              <a:buSzTx/>
              <a:buFontTx/>
              <a:buNone/>
              <a:tabLst/>
              <a:defRPr/>
            </a:pPr>
            <a:r>
              <a:rPr kumimoji="0" lang="en-US" altLang="zh-CN" sz="1600" b="0" i="1"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zh-CN" sz="1600" b="0" i="1" u="none" strike="noStrike" kern="1200" cap="none" spc="0" normalizeH="0" baseline="0" noProof="0" dirty="0">
                <a:ln>
                  <a:noFill/>
                </a:ln>
                <a:solidFill>
                  <a:srgbClr val="000000"/>
                </a:solidFill>
                <a:effectLst/>
                <a:uLnTx/>
                <a:uFillTx/>
                <a:latin typeface="Times New Roman"/>
                <a:ea typeface="+mn-ea"/>
                <a:cs typeface="Times New Roman"/>
              </a:rPr>
              <a:t>. . . Body of loop involving </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word</a:t>
            </a:r>
            <a:r>
              <a:rPr kumimoji="0" lang="en-US" altLang="zh-CN" sz="1600" b="0" i="0" u="none" strike="noStrike" kern="1200" cap="none" spc="0" normalizeH="0" baseline="0" noProof="0" dirty="0">
                <a:ln>
                  <a:noFill/>
                </a:ln>
                <a:solidFill>
                  <a:srgbClr val="000000"/>
                </a:solidFill>
                <a:effectLst/>
                <a:uLnTx/>
                <a:uFillTx/>
                <a:latin typeface="TimesNewRomanPSMT"/>
                <a:ea typeface="+mn-ea"/>
              </a:rPr>
              <a:t> </a:t>
            </a:r>
            <a:r>
              <a:rPr kumimoji="0" lang="en-US" altLang="zh-CN" sz="1600" b="0" i="1" u="none" strike="noStrike" kern="1200" cap="none" spc="0" normalizeH="0" baseline="0" noProof="0" dirty="0">
                <a:ln>
                  <a:noFill/>
                </a:ln>
                <a:solidFill>
                  <a:srgbClr val="000000"/>
                </a:solidFill>
                <a:effectLst/>
                <a:uLnTx/>
                <a:uFillTx/>
                <a:latin typeface="Times New Roman"/>
                <a:ea typeface="+mn-ea"/>
                <a:cs typeface="Times New Roman"/>
              </a:rPr>
              <a:t>. . .</a:t>
            </a:r>
          </a:p>
          <a:p>
            <a:pPr marL="0" marR="0" lvl="2" indent="0" algn="l" defTabSz="914400" rtl="0" eaLnBrk="0" fontAlgn="base" latinLnBrk="0" hangingPunct="0">
              <a:lnSpc>
                <a:spcPct val="85000"/>
              </a:lnSpc>
              <a:spcBef>
                <a:spcPct val="0"/>
              </a:spcBef>
              <a:spcAft>
                <a:spcPts val="60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sp>
        <p:nvSpPr>
          <p:cNvPr id="4" name="矩形 3">
            <a:extLst>
              <a:ext uri="{FF2B5EF4-FFF2-40B4-BE49-F238E27FC236}">
                <a16:creationId xmlns:a16="http://schemas.microsoft.com/office/drawing/2014/main" id="{FC04EBD0-8619-435A-9389-71A1A22D6507}"/>
              </a:ext>
            </a:extLst>
          </p:cNvPr>
          <p:cNvSpPr/>
          <p:nvPr/>
        </p:nvSpPr>
        <p:spPr>
          <a:xfrm>
            <a:off x="1790698" y="5317806"/>
            <a:ext cx="5562599" cy="1169551"/>
          </a:xfrm>
          <a:prstGeom prst="rect">
            <a:avLst/>
          </a:prstGeom>
          <a:solidFill>
            <a:schemeClr val="bg1"/>
          </a:solidFill>
          <a:ln>
            <a:solidFill>
              <a:schemeClr val="tx1"/>
            </a:solidFill>
          </a:ln>
        </p:spPr>
        <p:txBody>
          <a:bodyPr wrap="square">
            <a:spAutoFit/>
          </a:bodyPr>
          <a:lstStyle/>
          <a:p>
            <a:pPr marL="0" marR="0" lvl="2" indent="0" algn="l" defTabSz="914400" rtl="0" eaLnBrk="0" fontAlgn="base" latinLnBrk="0" hangingPunct="0">
              <a:lnSpc>
                <a:spcPct val="85000"/>
              </a:lnSpc>
              <a:spcBef>
                <a:spcPct val="0"/>
              </a:spcBef>
              <a:spcAft>
                <a:spcPts val="60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for (Lexicon::</a:t>
            </a:r>
            <a:r>
              <a:rPr kumimoji="0" lang="en-US" altLang="zh-CN" sz="16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iterator</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it = </a:t>
            </a:r>
            <a:r>
              <a:rPr kumimoji="0" lang="en-US" altLang="zh-CN"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lexicon.</a:t>
            </a:r>
            <a:r>
              <a:rPr kumimoji="0" lang="en-US" altLang="zh-CN" sz="16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Courier New" panose="02070309020205020404" pitchFamily="49" charset="0"/>
              </a:rPr>
              <a:t>begin</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2" indent="0" algn="l" defTabSz="914400" rtl="0" eaLnBrk="0" fontAlgn="base" latinLnBrk="0" hangingPunct="0">
              <a:lnSpc>
                <a:spcPct val="85000"/>
              </a:lnSpc>
              <a:spcBef>
                <a:spcPct val="0"/>
              </a:spcBef>
              <a:spcAft>
                <a:spcPts val="60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it != </a:t>
            </a:r>
            <a:r>
              <a:rPr kumimoji="0" lang="en-US" altLang="zh-CN"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lexicon.</a:t>
            </a:r>
            <a:r>
              <a:rPr kumimoji="0" lang="en-US" altLang="zh-CN" sz="1600" b="1"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Courier New" panose="02070309020205020404" pitchFamily="49" charset="0"/>
              </a:rPr>
              <a:t>end</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it</a:t>
            </a:r>
            <a:r>
              <a:rPr kumimoji="0" lang="en-US" altLang="zh-CN" sz="16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lvl="2">
              <a:lnSpc>
                <a:spcPct val="85000"/>
              </a:lnSpc>
              <a:spcAft>
                <a:spcPts val="600"/>
              </a:spcAft>
              <a:defRPr/>
            </a:pPr>
            <a:r>
              <a:rPr lang="en-US" altLang="zh-CN" sz="1600" dirty="0">
                <a:solidFill>
                  <a:srgbClr val="000000"/>
                </a:solidFill>
                <a:latin typeface="Courier New" panose="02070309020205020404" pitchFamily="49" charset="0"/>
                <a:cs typeface="Courier New" panose="02070309020205020404" pitchFamily="49" charset="0"/>
              </a:rPr>
              <a:t>   </a:t>
            </a:r>
            <a:r>
              <a:rPr kumimoji="0" lang="en-US" altLang="zh-CN" sz="1600" b="0" i="1" u="none" strike="noStrike" kern="1200" cap="none" spc="0" normalizeH="0" baseline="0" noProof="0" dirty="0">
                <a:ln>
                  <a:noFill/>
                </a:ln>
                <a:solidFill>
                  <a:srgbClr val="000000"/>
                </a:solidFill>
                <a:effectLst/>
                <a:uLnTx/>
                <a:uFillTx/>
                <a:latin typeface="Times New Roman"/>
                <a:ea typeface="+mn-ea"/>
                <a:cs typeface="Courier New" panose="02070309020205020404" pitchFamily="49" charset="0"/>
              </a:rPr>
              <a:t>. . . Body of loop involving </a:t>
            </a:r>
            <a:r>
              <a:rPr kumimoji="0" lang="en-US" altLang="zh-CN" sz="16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it</a:t>
            </a:r>
            <a:r>
              <a:rPr kumimoji="0" lang="en-US" altLang="zh-CN" sz="1600" b="0" i="1" u="none" strike="noStrike" kern="1200" cap="none" spc="0" normalizeH="0" baseline="0" noProof="0" dirty="0">
                <a:ln>
                  <a:noFill/>
                </a:ln>
                <a:solidFill>
                  <a:srgbClr val="000000"/>
                </a:solidFill>
                <a:effectLst/>
                <a:uLnTx/>
                <a:uFillTx/>
                <a:latin typeface="Times New Roman"/>
                <a:ea typeface="+mn-ea"/>
                <a:cs typeface="Courier New" panose="02070309020205020404" pitchFamily="49" charset="0"/>
              </a:rPr>
              <a:t> </a:t>
            </a:r>
            <a:r>
              <a:rPr kumimoji="0" lang="en-US" altLang="zh-CN" sz="1600" b="0" i="0" u="none" strike="noStrike" kern="1200" cap="none" spc="0" normalizeH="0" baseline="0" noProof="0" dirty="0">
                <a:ln>
                  <a:noFill/>
                </a:ln>
                <a:solidFill>
                  <a:srgbClr val="000000"/>
                </a:solidFill>
                <a:effectLst/>
                <a:uLnTx/>
                <a:uFillTx/>
                <a:latin typeface="Times New Roman"/>
                <a:ea typeface="+mn-ea"/>
                <a:cs typeface="Courier New" panose="02070309020205020404" pitchFamily="49" charset="0"/>
              </a:rPr>
              <a:t>. . .</a:t>
            </a:r>
          </a:p>
          <a:p>
            <a:pPr marL="0" marR="0" lvl="2" indent="0" algn="l" defTabSz="914400" rtl="0" eaLnBrk="0" fontAlgn="base" latinLnBrk="0" hangingPunct="0">
              <a:lnSpc>
                <a:spcPct val="85000"/>
              </a:lnSpc>
              <a:spcBef>
                <a:spcPct val="0"/>
              </a:spcBef>
              <a:spcAft>
                <a:spcPts val="60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9472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20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120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Using the </a:t>
            </a:r>
            <a:r>
              <a:rPr lang="en-US" altLang="zh-CN" sz="3800" b="1" dirty="0">
                <a:solidFill>
                  <a:srgbClr val="FF0000"/>
                </a:solidFill>
                <a:latin typeface="Courier New" charset="0"/>
              </a:rPr>
              <a:t>algorithm</a:t>
            </a:r>
            <a:r>
              <a:rPr lang="en-US" altLang="zh-CN" sz="4000" dirty="0">
                <a:solidFill>
                  <a:srgbClr val="FF0000"/>
                </a:solidFill>
              </a:rPr>
              <a:t> Library</a:t>
            </a:r>
            <a:endParaRPr lang="en-US" dirty="0">
              <a:solidFill>
                <a:srgbClr val="FF0000"/>
              </a:solidFill>
            </a:endParaRPr>
          </a:p>
        </p:txBody>
      </p:sp>
      <p:sp>
        <p:nvSpPr>
          <p:cNvPr id="18" name="Text Box 16"/>
          <p:cNvSpPr txBox="1">
            <a:spLocks noChangeArrowheads="1"/>
          </p:cNvSpPr>
          <p:nvPr/>
        </p:nvSpPr>
        <p:spPr bwMode="auto">
          <a:xfrm>
            <a:off x="76200" y="5012181"/>
            <a:ext cx="8991600" cy="156966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1600" dirty="0">
                <a:solidFill>
                  <a:srgbClr val="000000"/>
                </a:solidFill>
                <a:latin typeface="Courier New" charset="0"/>
              </a:rPr>
              <a:t>void sort(Vector&lt;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p>
          <a:p>
            <a:r>
              <a:rPr lang="en-US" sz="1600" dirty="0">
                <a:solidFill>
                  <a:srgbClr val="000000"/>
                </a:solidFill>
                <a:latin typeface="Courier New" charset="0"/>
              </a:rPr>
              <a:t>   for (Vector&lt;</a:t>
            </a:r>
            <a:r>
              <a:rPr lang="en-US" sz="1600" dirty="0" err="1">
                <a:solidFill>
                  <a:srgbClr val="000000"/>
                </a:solidFill>
                <a:latin typeface="Courier New" charset="0"/>
              </a:rPr>
              <a:t>int</a:t>
            </a:r>
            <a:r>
              <a:rPr lang="en-US" sz="1600" dirty="0">
                <a:solidFill>
                  <a:srgbClr val="000000"/>
                </a:solidFill>
                <a:latin typeface="Courier New" charset="0"/>
              </a:rPr>
              <a:t>&gt;::iterator </a:t>
            </a:r>
            <a:r>
              <a:rPr lang="en-US" sz="1600" dirty="0" err="1">
                <a:solidFill>
                  <a:srgbClr val="000000"/>
                </a:solidFill>
                <a:latin typeface="Courier New" charset="0"/>
              </a:rPr>
              <a:t>lh</a:t>
            </a:r>
            <a:r>
              <a:rPr lang="en-US" sz="1600" dirty="0">
                <a:solidFill>
                  <a:srgbClr val="000000"/>
                </a:solidFill>
                <a:latin typeface="Courier New" charset="0"/>
              </a:rPr>
              <a:t> = </a:t>
            </a:r>
            <a:r>
              <a:rPr lang="en-US" sz="1600" dirty="0" err="1">
                <a:solidFill>
                  <a:srgbClr val="000000"/>
                </a:solidFill>
                <a:latin typeface="Courier New" charset="0"/>
              </a:rPr>
              <a:t>vec.begin</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a:t>
            </a:r>
            <a:r>
              <a:rPr lang="en-US" sz="1600" dirty="0" err="1">
                <a:solidFill>
                  <a:srgbClr val="000000"/>
                </a:solidFill>
                <a:latin typeface="Courier New" charset="0"/>
              </a:rPr>
              <a:t>vec.end</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p>
          <a:p>
            <a:r>
              <a:rPr lang="en-US" sz="1600" dirty="0">
                <a:solidFill>
                  <a:srgbClr val="000000"/>
                </a:solidFill>
                <a:latin typeface="Courier New" charset="0"/>
              </a:rPr>
              <a:t>      Vector&lt;</a:t>
            </a:r>
            <a:r>
              <a:rPr lang="en-US" sz="1600" dirty="0" err="1">
                <a:solidFill>
                  <a:srgbClr val="000000"/>
                </a:solidFill>
                <a:latin typeface="Courier New" charset="0"/>
              </a:rPr>
              <a:t>int</a:t>
            </a:r>
            <a:r>
              <a:rPr lang="en-US" sz="1600" dirty="0">
                <a:solidFill>
                  <a:srgbClr val="000000"/>
                </a:solidFill>
                <a:latin typeface="Courier New" charset="0"/>
              </a:rPr>
              <a:t>&gt;::iterator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min_element</a:t>
            </a:r>
            <a:r>
              <a:rPr lang="en-US" sz="1600" dirty="0">
                <a:solidFill>
                  <a:srgbClr val="000000"/>
                </a:solidFill>
                <a:latin typeface="Courier New" charset="0"/>
              </a:rPr>
              <a:t>(</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vec.end</a:t>
            </a:r>
            <a:r>
              <a:rPr lang="en-US" sz="1600" dirty="0">
                <a:solidFill>
                  <a:srgbClr val="000000"/>
                </a:solidFill>
                <a:latin typeface="Courier New" charset="0"/>
              </a:rPr>
              <a:t>());</a:t>
            </a:r>
          </a:p>
          <a:p>
            <a:r>
              <a:rPr lang="en-US" sz="1600" dirty="0">
                <a:solidFill>
                  <a:srgbClr val="000000"/>
                </a:solidFill>
                <a:latin typeface="Courier New" charset="0"/>
              </a:rPr>
              <a:t>      </a:t>
            </a:r>
            <a:r>
              <a:rPr lang="en-US" sz="1600" dirty="0" err="1">
                <a:solidFill>
                  <a:srgbClr val="000000"/>
                </a:solidFill>
                <a:latin typeface="Courier New" charset="0"/>
              </a:rPr>
              <a:t>iter_swap</a:t>
            </a:r>
            <a:r>
              <a:rPr lang="en-US" sz="1600" dirty="0">
                <a:solidFill>
                  <a:srgbClr val="000000"/>
                </a:solidFill>
                <a:latin typeface="Courier New" charset="0"/>
              </a:rPr>
              <a:t>(</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a:t>
            </a:r>
          </a:p>
          <a:p>
            <a:r>
              <a:rPr lang="en-US" sz="1600" dirty="0">
                <a:solidFill>
                  <a:srgbClr val="000000"/>
                </a:solidFill>
                <a:latin typeface="Courier New" charset="0"/>
              </a:rPr>
              <a:t>   }</a:t>
            </a:r>
          </a:p>
          <a:p>
            <a:r>
              <a:rPr lang="en-US" sz="1600" dirty="0">
                <a:solidFill>
                  <a:srgbClr val="000000"/>
                </a:solidFill>
                <a:latin typeface="Courier New" charset="0"/>
              </a:rPr>
              <a:t>}</a:t>
            </a:r>
          </a:p>
        </p:txBody>
      </p:sp>
      <p:sp>
        <p:nvSpPr>
          <p:cNvPr id="19" name="Rectangle 5"/>
          <p:cNvSpPr>
            <a:spLocks noChangeArrowheads="1"/>
          </p:cNvSpPr>
          <p:nvPr/>
        </p:nvSpPr>
        <p:spPr bwMode="auto">
          <a:xfrm>
            <a:off x="1104900" y="1524000"/>
            <a:ext cx="6934200" cy="29845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nSpc>
                <a:spcPct val="95000"/>
              </a:lnSpc>
            </a:pPr>
            <a:r>
              <a:rPr lang="en-US" sz="1600" dirty="0">
                <a:solidFill>
                  <a:srgbClr val="000000"/>
                </a:solidFill>
                <a:latin typeface="Courier New" charset="0"/>
              </a:rPr>
              <a:t>void </a:t>
            </a:r>
            <a:r>
              <a:rPr lang="en-US" sz="1600" dirty="0" err="1">
                <a:solidFill>
                  <a:srgbClr val="000000"/>
                </a:solidFill>
                <a:latin typeface="Courier New" charset="0"/>
              </a:rPr>
              <a:t>sort(Vector</a:t>
            </a:r>
            <a:r>
              <a:rPr lang="en-US" sz="1600" dirty="0">
                <a:solidFill>
                  <a:srgbClr val="000000"/>
                </a:solidFill>
                <a:latin typeface="Courier New" charset="0"/>
              </a:rPr>
              <a:t>&lt;</a:t>
            </a:r>
            <a:r>
              <a:rPr lang="en-US" sz="1600" dirty="0" err="1">
                <a:solidFill>
                  <a:srgbClr val="000000"/>
                </a:solidFill>
                <a:latin typeface="Courier New" charset="0"/>
              </a:rPr>
              <a:t>int</a:t>
            </a:r>
            <a:r>
              <a:rPr lang="en-US" sz="1600" dirty="0">
                <a:solidFill>
                  <a:srgbClr val="000000"/>
                </a:solidFill>
                <a:latin typeface="Courier New" charset="0"/>
              </a:rPr>
              <a:t>&gt; &amp; </a:t>
            </a:r>
            <a:r>
              <a:rPr lang="en-US" sz="1600" dirty="0" err="1">
                <a:solidFill>
                  <a:srgbClr val="000000"/>
                </a:solidFill>
                <a:latin typeface="Courier New" charset="0"/>
              </a:rPr>
              <a:t>vec</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 </a:t>
            </a:r>
            <a:r>
              <a:rPr lang="en-US" sz="1600" dirty="0" err="1">
                <a:solidFill>
                  <a:srgbClr val="000000"/>
                </a:solidFill>
                <a:latin typeface="Courier New" charset="0"/>
              </a:rPr>
              <a:t>vec.size</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for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0; </a:t>
            </a:r>
            <a:r>
              <a:rPr lang="en-US" sz="1600" dirty="0" err="1">
                <a:solidFill>
                  <a:srgbClr val="000000"/>
                </a:solidFill>
                <a:latin typeface="Courier New" charset="0"/>
              </a:rPr>
              <a:t>lh</a:t>
            </a:r>
            <a:r>
              <a:rPr lang="en-US" sz="1600" dirty="0">
                <a:solidFill>
                  <a:srgbClr val="000000"/>
                </a:solidFill>
                <a:latin typeface="Courier New" charset="0"/>
              </a:rPr>
              <a:t> &lt; </a:t>
            </a:r>
            <a:r>
              <a:rPr lang="en-US" sz="1600" dirty="0" err="1">
                <a:solidFill>
                  <a:srgbClr val="000000"/>
                </a:solidFill>
                <a:latin typeface="Courier New" charset="0"/>
              </a:rPr>
              <a:t>n</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for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 + 1; </a:t>
            </a:r>
            <a:r>
              <a:rPr lang="en-US" sz="1600" dirty="0" err="1">
                <a:solidFill>
                  <a:srgbClr val="000000"/>
                </a:solidFill>
                <a:latin typeface="Courier New" charset="0"/>
              </a:rPr>
              <a:t>i</a:t>
            </a:r>
            <a:r>
              <a:rPr lang="en-US" sz="1600" dirty="0">
                <a:solidFill>
                  <a:srgbClr val="000000"/>
                </a:solidFill>
                <a:latin typeface="Courier New" charset="0"/>
              </a:rPr>
              <a:t> &lt; </a:t>
            </a:r>
            <a:r>
              <a:rPr lang="en-US" sz="1600" dirty="0" err="1">
                <a:solidFill>
                  <a:srgbClr val="000000"/>
                </a:solidFill>
                <a:latin typeface="Courier New" charset="0"/>
              </a:rPr>
              <a:t>n</a:t>
            </a:r>
            <a:r>
              <a:rPr lang="en-US" sz="1600" dirty="0">
                <a:solidFill>
                  <a:srgbClr val="000000"/>
                </a:solidFill>
                <a:latin typeface="Courier New" charset="0"/>
              </a:rPr>
              <a:t>; </a:t>
            </a:r>
            <a:r>
              <a:rPr lang="en-US" sz="1600" dirty="0" err="1">
                <a:solidFill>
                  <a:srgbClr val="000000"/>
                </a:solidFill>
                <a:latin typeface="Courier New" charset="0"/>
              </a:rPr>
              <a:t>i</a:t>
            </a: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if (</a:t>
            </a:r>
            <a:r>
              <a:rPr lang="en-US" sz="1600" dirty="0" err="1">
                <a:solidFill>
                  <a:srgbClr val="000000"/>
                </a:solidFill>
                <a:latin typeface="Courier New" charset="0"/>
              </a:rPr>
              <a:t>vec[i</a:t>
            </a:r>
            <a:r>
              <a:rPr lang="en-US" sz="1600" dirty="0">
                <a:solidFill>
                  <a:srgbClr val="000000"/>
                </a:solidFill>
                <a:latin typeface="Courier New" charset="0"/>
              </a:rPr>
              <a:t>] &lt; </a:t>
            </a:r>
            <a:r>
              <a:rPr lang="en-US" sz="1600" dirty="0" err="1">
                <a:solidFill>
                  <a:srgbClr val="000000"/>
                </a:solidFill>
                <a:latin typeface="Courier New" charset="0"/>
              </a:rPr>
              <a:t>vec[rh</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i</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temp = </a:t>
            </a:r>
            <a:r>
              <a:rPr lang="en-US" sz="1600" dirty="0" err="1">
                <a:solidFill>
                  <a:srgbClr val="000000"/>
                </a:solidFill>
                <a:latin typeface="Courier New" charset="0"/>
              </a:rPr>
              <a:t>vec[lh</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vec[lh</a:t>
            </a:r>
            <a:r>
              <a:rPr lang="en-US" sz="1600" dirty="0">
                <a:solidFill>
                  <a:srgbClr val="000000"/>
                </a:solidFill>
                <a:latin typeface="Courier New" charset="0"/>
              </a:rPr>
              <a:t>] = </a:t>
            </a:r>
            <a:r>
              <a:rPr lang="en-US" sz="1600" dirty="0" err="1">
                <a:solidFill>
                  <a:srgbClr val="000000"/>
                </a:solidFill>
                <a:latin typeface="Courier New" charset="0"/>
              </a:rPr>
              <a:t>vec[rh</a:t>
            </a:r>
            <a:r>
              <a:rPr lang="en-US" sz="1600" dirty="0">
                <a:solidFill>
                  <a:srgbClr val="000000"/>
                </a:solidFill>
                <a:latin typeface="Courier New" charset="0"/>
              </a:rPr>
              <a:t>];</a:t>
            </a:r>
          </a:p>
          <a:p>
            <a:pPr>
              <a:lnSpc>
                <a:spcPct val="95000"/>
              </a:lnSpc>
            </a:pPr>
            <a:r>
              <a:rPr lang="en-US" sz="1600" dirty="0">
                <a:solidFill>
                  <a:srgbClr val="000000"/>
                </a:solidFill>
                <a:latin typeface="Courier New" charset="0"/>
              </a:rPr>
              <a:t>      </a:t>
            </a:r>
            <a:r>
              <a:rPr lang="en-US" sz="1600" dirty="0" err="1">
                <a:solidFill>
                  <a:srgbClr val="000000"/>
                </a:solidFill>
                <a:latin typeface="Courier New" charset="0"/>
              </a:rPr>
              <a:t>vec[rh</a:t>
            </a:r>
            <a:r>
              <a:rPr lang="en-US" sz="1600" dirty="0">
                <a:solidFill>
                  <a:srgbClr val="000000"/>
                </a:solidFill>
                <a:latin typeface="Courier New" charset="0"/>
              </a:rPr>
              <a:t>] = temp;</a:t>
            </a:r>
          </a:p>
          <a:p>
            <a:pPr>
              <a:lnSpc>
                <a:spcPct val="95000"/>
              </a:lnSpc>
            </a:pPr>
            <a:r>
              <a:rPr lang="en-US" sz="1600" dirty="0">
                <a:solidFill>
                  <a:srgbClr val="000000"/>
                </a:solidFill>
                <a:latin typeface="Courier New" charset="0"/>
              </a:rPr>
              <a:t>   }</a:t>
            </a:r>
          </a:p>
          <a:p>
            <a:pPr>
              <a:lnSpc>
                <a:spcPct val="95000"/>
              </a:lnSpc>
            </a:pPr>
            <a:r>
              <a:rPr lang="en-US" sz="1600" dirty="0">
                <a:solidFill>
                  <a:srgbClr val="000000"/>
                </a:solidFill>
                <a:latin typeface="Courier New" charset="0"/>
              </a:rPr>
              <a:t>}</a:t>
            </a:r>
          </a:p>
        </p:txBody>
      </p:sp>
      <p:sp>
        <p:nvSpPr>
          <p:cNvPr id="20" name="Rectangle 3"/>
          <p:cNvSpPr>
            <a:spLocks noChangeArrowheads="1"/>
          </p:cNvSpPr>
          <p:nvPr/>
        </p:nvSpPr>
        <p:spPr bwMode="auto">
          <a:xfrm>
            <a:off x="482600" y="1066800"/>
            <a:ext cx="8128000" cy="39624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 typeface="Arial" panose="020B0604020202020204" pitchFamily="34" charset="0"/>
              <a:buChar char="•"/>
            </a:pPr>
            <a:r>
              <a:rPr lang="en-US" sz="2400" b="0" dirty="0">
                <a:solidFill>
                  <a:srgbClr val="000000"/>
                </a:solidFill>
              </a:rPr>
              <a:t>Selection sort in the original form:</a:t>
            </a: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indent="-342900">
              <a:lnSpc>
                <a:spcPct val="85000"/>
              </a:lnSpc>
              <a:spcAft>
                <a:spcPts val="600"/>
              </a:spcAft>
              <a:buFont typeface="Arial" panose="020B0604020202020204" pitchFamily="34" charset="0"/>
              <a:buChar char="•"/>
            </a:pPr>
            <a:r>
              <a:rPr lang="en-US" altLang="zh-CN" sz="2400" b="0" dirty="0">
                <a:solidFill>
                  <a:srgbClr val="000000"/>
                </a:solidFill>
              </a:rPr>
              <a:t>Selection sort using iterators and the </a:t>
            </a:r>
            <a:r>
              <a:rPr lang="en-US" altLang="zh-CN" sz="2000" dirty="0">
                <a:solidFill>
                  <a:srgbClr val="000000"/>
                </a:solidFill>
                <a:latin typeface="Courier New" charset="0"/>
              </a:rPr>
              <a:t>algorithm</a:t>
            </a:r>
            <a:r>
              <a:rPr lang="en-US" altLang="zh-CN" sz="2400" b="0" dirty="0">
                <a:solidFill>
                  <a:srgbClr val="000000"/>
                </a:solidFill>
              </a:rPr>
              <a:t> library:</a:t>
            </a:r>
          </a:p>
        </p:txBody>
      </p:sp>
    </p:spTree>
    <p:extLst>
      <p:ext uri="{BB962C8B-B14F-4D97-AF65-F5344CB8AC3E}">
        <p14:creationId xmlns:p14="http://schemas.microsoft.com/office/powerpoint/2010/main" val="22065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Programming Paradigms</a:t>
            </a:r>
            <a:endParaRPr lang="en-US" dirty="0">
              <a:solidFill>
                <a:srgbClr val="FF0000"/>
              </a:solidFill>
            </a:endParaRPr>
          </a:p>
        </p:txBody>
      </p:sp>
      <p:sp>
        <p:nvSpPr>
          <p:cNvPr id="700419" name="Rectangle 3"/>
          <p:cNvSpPr>
            <a:spLocks noChangeArrowheads="1"/>
          </p:cNvSpPr>
          <p:nvPr/>
        </p:nvSpPr>
        <p:spPr bwMode="auto">
          <a:xfrm>
            <a:off x="482600" y="1155700"/>
            <a:ext cx="8280400" cy="4795159"/>
          </a:xfrm>
          <a:prstGeom prst="rect">
            <a:avLst/>
          </a:prstGeom>
          <a:noFill/>
          <a:ln w="9525">
            <a:noFill/>
            <a:miter lim="800000"/>
            <a:headEnd/>
            <a:tailEnd/>
          </a:ln>
          <a:effectLst/>
        </p:spPr>
        <p:txBody>
          <a:bodyPr>
            <a:prstTxWarp prst="textNoShape">
              <a:avLst/>
            </a:prstTxWarp>
            <a:spAutoFit/>
          </a:bodyPr>
          <a:lstStyle/>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programming paradigm</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is a style or “way” of programming.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One of the characteristics of a programming language is its support for particular paradigms.  </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Some languages make it easy to write in some paradigms but not others.</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 language purposely designed to allow programming in many paradigms is called a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multi-paradigm</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programming language, e.g., C++, Python.  You can write programs or libraries that are largely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procedural</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object-oriented</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or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functional</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(i.e., some typical paradigms) in these languages.  In a large program, even different sections can be written in different paradigms.</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C++ supports the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procedural</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object-oriented</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paradigms naturally, supports the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functional</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paradigm through the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&lt;functional&gt;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interface, and supports many other paradigms through various external libraries.</a:t>
            </a:r>
          </a:p>
        </p:txBody>
      </p:sp>
    </p:spTree>
    <p:extLst>
      <p:ext uri="{BB962C8B-B14F-4D97-AF65-F5344CB8AC3E}">
        <p14:creationId xmlns:p14="http://schemas.microsoft.com/office/powerpoint/2010/main" val="180753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Programming Paradigms</a:t>
            </a:r>
            <a:endParaRPr lang="en-US" dirty="0">
              <a:solidFill>
                <a:srgbClr val="FF0000"/>
              </a:solidFill>
            </a:endParaRPr>
          </a:p>
        </p:txBody>
      </p:sp>
      <p:sp>
        <p:nvSpPr>
          <p:cNvPr id="700419" name="Rectangle 3"/>
          <p:cNvSpPr>
            <a:spLocks noChangeArrowheads="1"/>
          </p:cNvSpPr>
          <p:nvPr/>
        </p:nvSpPr>
        <p:spPr bwMode="auto">
          <a:xfrm>
            <a:off x="482600" y="1155700"/>
            <a:ext cx="8509000" cy="54737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00"/>
                </a:solidFill>
                <a:effectLst/>
                <a:uLnTx/>
                <a:uFillTx/>
                <a:latin typeface="Times New Roman" charset="0"/>
                <a:ea typeface="+mn-ea"/>
                <a:cs typeface="+mn-cs"/>
              </a:rPr>
              <a:t>Imperative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 explicit sequence of  statements that change a program's state, specifying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how</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to achieve the result.</a:t>
            </a:r>
          </a:p>
          <a:p>
            <a:pPr marL="800100" marR="0" lvl="1"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Structured</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Programs have clean, </a:t>
            </a:r>
            <a:r>
              <a:rPr kumimoji="0" lang="en-US" sz="1800" b="1" i="0" u="none" strike="noStrike" kern="1200" cap="none" spc="0" normalizeH="0" baseline="0" noProof="0" dirty="0" err="1">
                <a:ln>
                  <a:noFill/>
                </a:ln>
                <a:solidFill>
                  <a:srgbClr val="000000"/>
                </a:solidFill>
                <a:effectLst/>
                <a:uLnTx/>
                <a:uFillTx/>
                <a:latin typeface="Courier New"/>
                <a:ea typeface="+mn-ea"/>
                <a:cs typeface="Courier New"/>
              </a:rPr>
              <a:t>goto</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-free, nested </a:t>
            </a:r>
            <a:r>
              <a:rPr kumimoji="0" lang="en-US" sz="2000" b="0" i="0" u="none" strike="noStrike" kern="1200" cap="none" spc="0" normalizeH="0" baseline="0" noProof="0" dirty="0">
                <a:ln>
                  <a:noFill/>
                </a:ln>
                <a:solidFill>
                  <a:srgbClr val="FF0000"/>
                </a:solidFill>
                <a:effectLst/>
                <a:uLnTx/>
                <a:uFillTx/>
                <a:latin typeface="Times New Roman" charset="0"/>
                <a:ea typeface="+mn-ea"/>
                <a:cs typeface="+mn-cs"/>
              </a:rPr>
              <a:t>control structures</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t>
            </a:r>
          </a:p>
          <a:p>
            <a:pPr marL="800100" marR="0" lvl="1"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Procedural</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Imperative programming with procedures operating on data.</a:t>
            </a:r>
          </a:p>
          <a:p>
            <a:pPr marL="800100" marR="0" lvl="1"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Object-Oriented</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Computation is effected by sending messages to objects; objects have states and behavior.</a:t>
            </a:r>
          </a:p>
          <a:p>
            <a:pPr marL="1257300" marR="0" lvl="2"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Class-based</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Objects get their states and behavior based on membership in a class.</a:t>
            </a:r>
          </a:p>
          <a:p>
            <a:pPr marL="1257300" marR="0" lvl="2"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Prototype-based</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Objects get their behavior from a prototype object.</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00"/>
                </a:solidFill>
                <a:effectLst/>
                <a:uLnTx/>
                <a:uFillTx/>
                <a:latin typeface="Times New Roman" charset="0"/>
                <a:ea typeface="+mn-ea"/>
                <a:cs typeface="+mn-cs"/>
              </a:rPr>
              <a:t>Declarative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Programs state the logic of a computation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what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is the result you want), but not its control flow (how to get it).</a:t>
            </a:r>
          </a:p>
          <a:p>
            <a:pPr marL="800100" marR="0" lvl="1"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Functional</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Computation proceeds by (nested) function calls that avoid any global state.</a:t>
            </a:r>
          </a:p>
          <a:p>
            <a:pPr marL="800100" marR="0" lvl="1"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Logic</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Programmer specifies a set of facts and rules, and an engine infers the answers to questions.</a:t>
            </a:r>
          </a:p>
        </p:txBody>
      </p:sp>
    </p:spTree>
    <p:extLst>
      <p:ext uri="{BB962C8B-B14F-4D97-AF65-F5344CB8AC3E}">
        <p14:creationId xmlns:p14="http://schemas.microsoft.com/office/powerpoint/2010/main" val="57630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04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04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04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041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04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04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Functional Programming in C++</a:t>
            </a:r>
            <a:endParaRPr lang="en-US" dirty="0">
              <a:solidFill>
                <a:srgbClr val="FF0000"/>
              </a:solidFill>
            </a:endParaRPr>
          </a:p>
        </p:txBody>
      </p:sp>
      <p:sp>
        <p:nvSpPr>
          <p:cNvPr id="700419" name="Rectangle 3"/>
          <p:cNvSpPr>
            <a:spLocks noChangeArrowheads="1"/>
          </p:cNvSpPr>
          <p:nvPr/>
        </p:nvSpPr>
        <p:spPr bwMode="auto">
          <a:xfrm>
            <a:off x="482600" y="1155700"/>
            <a:ext cx="8128000"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Even though </a:t>
            </a:r>
            <a:r>
              <a:rPr lang="en-US" sz="2400" i="1" dirty="0">
                <a:solidFill>
                  <a:srgbClr val="FF0000"/>
                </a:solidFill>
              </a:rPr>
              <a:t>functional programming</a:t>
            </a:r>
            <a:r>
              <a:rPr lang="en-US" sz="2400" b="0" dirty="0">
                <a:solidFill>
                  <a:srgbClr val="000000"/>
                </a:solidFill>
              </a:rPr>
              <a:t> was not a goal of the language design, the fact that C++ includes both </a:t>
            </a:r>
            <a:r>
              <a:rPr lang="en-US" sz="2400" b="0" dirty="0">
                <a:solidFill>
                  <a:srgbClr val="FF0000"/>
                </a:solidFill>
              </a:rPr>
              <a:t>templates</a:t>
            </a:r>
            <a:r>
              <a:rPr lang="en-US" sz="2400" b="0" dirty="0">
                <a:solidFill>
                  <a:srgbClr val="000000"/>
                </a:solidFill>
              </a:rPr>
              <a:t> and </a:t>
            </a:r>
            <a:r>
              <a:rPr lang="en-US" sz="2400" b="0" dirty="0">
                <a:solidFill>
                  <a:srgbClr val="FF0000"/>
                </a:solidFill>
              </a:rPr>
              <a:t>function objects</a:t>
            </a:r>
            <a:r>
              <a:rPr lang="en-US" sz="2400" b="0" dirty="0">
                <a:solidFill>
                  <a:srgbClr val="000000"/>
                </a:solidFill>
              </a:rPr>
              <a:t> make it possible to adopt a programming style that is remarkably close to the functional programming model, which is characterized by the following properties:</a:t>
            </a:r>
          </a:p>
          <a:p>
            <a:pPr marL="800100" lvl="1" indent="-342900">
              <a:lnSpc>
                <a:spcPct val="85000"/>
              </a:lnSpc>
              <a:spcAft>
                <a:spcPts val="1200"/>
              </a:spcAft>
              <a:buFont typeface="Times New Roman" panose="02020603050405020304" pitchFamily="18" charset="0"/>
              <a:buChar char="–"/>
            </a:pPr>
            <a:r>
              <a:rPr lang="en-US" sz="2200" b="0" dirty="0">
                <a:solidFill>
                  <a:srgbClr val="000000"/>
                </a:solidFill>
              </a:rPr>
              <a:t>Programs are expressed in the form of </a:t>
            </a:r>
            <a:r>
              <a:rPr lang="en-US" sz="2200" b="0" dirty="0">
                <a:solidFill>
                  <a:srgbClr val="FF0000"/>
                </a:solidFill>
              </a:rPr>
              <a:t>nested function calls</a:t>
            </a:r>
            <a:r>
              <a:rPr lang="en-US" sz="2200" b="0" dirty="0">
                <a:solidFill>
                  <a:srgbClr val="000000"/>
                </a:solidFill>
              </a:rPr>
              <a:t> that perform the necessary computation without performing any operations (such as assignment) that change the program state.</a:t>
            </a:r>
          </a:p>
          <a:p>
            <a:pPr marL="800100" lvl="1" indent="-342900">
              <a:lnSpc>
                <a:spcPct val="85000"/>
              </a:lnSpc>
              <a:spcAft>
                <a:spcPts val="1200"/>
              </a:spcAft>
              <a:buFont typeface="Times New Roman" panose="02020603050405020304" pitchFamily="18" charset="0"/>
              <a:buChar char="–"/>
            </a:pPr>
            <a:r>
              <a:rPr lang="en-US" sz="2200" b="0" dirty="0">
                <a:solidFill>
                  <a:srgbClr val="000000"/>
                </a:solidFill>
              </a:rPr>
              <a:t>Functions are data values and can be manipulated by the programmer just like other data values.</a:t>
            </a:r>
          </a:p>
          <a:p>
            <a:pPr marL="342900" indent="-342900">
              <a:lnSpc>
                <a:spcPct val="85000"/>
              </a:lnSpc>
              <a:spcAft>
                <a:spcPts val="1200"/>
              </a:spcAft>
              <a:buFont typeface="Arial" panose="020B0604020202020204" pitchFamily="34" charset="0"/>
              <a:buChar char="•"/>
            </a:pPr>
            <a:r>
              <a:rPr lang="en-US" sz="2400" b="0" dirty="0"/>
              <a:t>STL offers </a:t>
            </a:r>
            <a:r>
              <a:rPr lang="en-US" sz="2400" b="0" dirty="0">
                <a:solidFill>
                  <a:srgbClr val="FF0000"/>
                </a:solidFill>
              </a:rPr>
              <a:t>rudimentary</a:t>
            </a:r>
            <a:r>
              <a:rPr lang="en-US" sz="2400" b="0" dirty="0"/>
              <a:t> support for the functional programming paradigm through the </a:t>
            </a:r>
            <a:r>
              <a:rPr lang="en-US" sz="2000" dirty="0">
                <a:solidFill>
                  <a:srgbClr val="000000"/>
                </a:solidFill>
                <a:latin typeface="Courier New" charset="0"/>
              </a:rPr>
              <a:t>&lt;functional&gt;</a:t>
            </a:r>
            <a:r>
              <a:rPr lang="en-US" sz="2400" b="0" dirty="0"/>
              <a:t> interface, which exports a variety of classes and methods, which generally fall into two categories represented by the template class </a:t>
            </a:r>
            <a:r>
              <a:rPr lang="en-US" altLang="zh-CN" sz="2000" dirty="0" err="1">
                <a:solidFill>
                  <a:srgbClr val="000000"/>
                </a:solidFill>
                <a:latin typeface="Courier New" charset="0"/>
              </a:rPr>
              <a:t>binary_function</a:t>
            </a:r>
            <a:r>
              <a:rPr lang="en-US" sz="2400" b="0" dirty="0"/>
              <a:t> that take two arguments, and </a:t>
            </a:r>
            <a:r>
              <a:rPr lang="en-US" sz="2000" dirty="0" err="1">
                <a:solidFill>
                  <a:srgbClr val="000000"/>
                </a:solidFill>
                <a:latin typeface="Courier New" charset="0"/>
              </a:rPr>
              <a:t>unary_function</a:t>
            </a:r>
            <a:r>
              <a:rPr lang="en-US" sz="2400" b="0" dirty="0"/>
              <a:t> that take a single argument.</a:t>
            </a:r>
            <a:endParaRPr lang="en-US" sz="2400" b="0" dirty="0">
              <a:solidFill>
                <a:srgbClr val="000000"/>
              </a:solidFill>
            </a:endParaRPr>
          </a:p>
        </p:txBody>
      </p:sp>
    </p:spTree>
    <p:extLst>
      <p:ext uri="{BB962C8B-B14F-4D97-AF65-F5344CB8AC3E}">
        <p14:creationId xmlns:p14="http://schemas.microsoft.com/office/powerpoint/2010/main" val="22247996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Classes in the </a:t>
            </a:r>
            <a:r>
              <a:rPr lang="en-US" sz="3800" b="1" dirty="0">
                <a:solidFill>
                  <a:srgbClr val="FF0000"/>
                </a:solidFill>
                <a:latin typeface="Courier New" charset="0"/>
              </a:rPr>
              <a:t>functional</a:t>
            </a:r>
            <a:r>
              <a:rPr lang="en-US" sz="4000" dirty="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5334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9624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0800000" flipH="1">
            <a:off x="457200" y="4629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0800000" flipH="1">
            <a:off x="457200" y="5295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0800000" flipH="1">
            <a:off x="457200" y="5962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binary_function</a:t>
            </a:r>
            <a:r>
              <a:rPr lang="en-US" sz="2000" dirty="0">
                <a:solidFill>
                  <a:srgbClr val="000000"/>
                </a:solidFill>
                <a:latin typeface="Courier New" charset="0"/>
              </a:rPr>
              <a:t>&lt;</a:t>
            </a:r>
            <a:r>
              <a:rPr lang="en-US" sz="2000" b="0" i="1" dirty="0">
                <a:solidFill>
                  <a:srgbClr val="000000"/>
                </a:solidFill>
                <a:latin typeface="Times New Roman"/>
                <a:cs typeface="Times New Roman"/>
              </a:rPr>
              <a:t>argtype</a:t>
            </a:r>
            <a:r>
              <a:rPr lang="en-US" sz="2000" b="0" baseline="-25000" dirty="0">
                <a:solidFill>
                  <a:srgbClr val="000000"/>
                </a:solidFill>
                <a:latin typeface="Times New Roman"/>
                <a:cs typeface="Times New Roman"/>
              </a:rPr>
              <a:t>1</a:t>
            </a:r>
            <a:r>
              <a:rPr lang="en-US" sz="2000" dirty="0">
                <a:solidFill>
                  <a:srgbClr val="000000"/>
                </a:solidFill>
                <a:latin typeface="Courier New" charset="0"/>
              </a:rPr>
              <a:t>,</a:t>
            </a:r>
            <a:r>
              <a:rPr lang="en-US" sz="2000" b="0" i="1" dirty="0">
                <a:solidFill>
                  <a:srgbClr val="000000"/>
                </a:solidFill>
                <a:latin typeface="Times New Roman"/>
                <a:cs typeface="Times New Roman"/>
              </a:rPr>
              <a:t> argtype</a:t>
            </a:r>
            <a:r>
              <a:rPr lang="en-US" sz="2000" b="0" baseline="-25000" dirty="0">
                <a:solidFill>
                  <a:srgbClr val="000000"/>
                </a:solidFill>
                <a:latin typeface="Times New Roman"/>
                <a:cs typeface="Times New Roman"/>
              </a:rPr>
              <a:t>2</a:t>
            </a:r>
            <a:r>
              <a:rPr lang="en-US" sz="2000" dirty="0">
                <a:solidFill>
                  <a:srgbClr val="000000"/>
                </a:solidFill>
                <a:latin typeface="Courier New" charset="0"/>
              </a:rPr>
              <a:t>,</a:t>
            </a:r>
            <a:r>
              <a:rPr lang="en-US" sz="2000" b="0" i="1" dirty="0">
                <a:solidFill>
                  <a:srgbClr val="000000"/>
                </a:solidFill>
                <a:latin typeface="Times New Roman"/>
                <a:cs typeface="Times New Roman"/>
              </a:rPr>
              <a:t> </a:t>
            </a:r>
            <a:r>
              <a:rPr lang="en-US" sz="2000" b="0" i="1" dirty="0" err="1">
                <a:solidFill>
                  <a:srgbClr val="000000"/>
                </a:solidFill>
                <a:latin typeface="Times New Roman"/>
                <a:cs typeface="Times New Roman"/>
              </a:rPr>
              <a:t>resulttype</a:t>
            </a:r>
            <a:r>
              <a:rPr lang="en-US" sz="2000" dirty="0">
                <a:solidFill>
                  <a:srgbClr val="000000"/>
                </a:solidFill>
                <a:latin typeface="Courier New" charset="0"/>
              </a:rPr>
              <a:t>&gt;</a:t>
            </a:r>
          </a:p>
        </p:txBody>
      </p:sp>
      <p:sp>
        <p:nvSpPr>
          <p:cNvPr id="45" name="Text Box 6"/>
          <p:cNvSpPr txBox="1">
            <a:spLocks noChangeArrowheads="1"/>
          </p:cNvSpPr>
          <p:nvPr/>
        </p:nvSpPr>
        <p:spPr bwMode="auto">
          <a:xfrm>
            <a:off x="952500" y="15618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err="1">
                <a:solidFill>
                  <a:srgbClr val="000000"/>
                </a:solidFill>
              </a:rPr>
              <a:t>Superclass</a:t>
            </a:r>
            <a:r>
              <a:rPr lang="en-US" sz="1800" b="0" dirty="0">
                <a:solidFill>
                  <a:srgbClr val="000000"/>
                </a:solidFill>
              </a:rPr>
              <a:t> for functions that take the two argument types and return a </a:t>
            </a:r>
            <a:r>
              <a:rPr lang="en-US" sz="1800" b="0" i="1" dirty="0" err="1">
                <a:solidFill>
                  <a:srgbClr val="000000"/>
                </a:solidFill>
              </a:rPr>
              <a:t>resulttype</a:t>
            </a:r>
            <a:r>
              <a:rPr lang="en-US" sz="1800" b="0" i="1" dirty="0">
                <a:solidFill>
                  <a:srgbClr val="000000"/>
                </a:solidFill>
              </a:rPr>
              <a:t>.</a:t>
            </a:r>
            <a:endParaRPr lang="en-US" sz="1800" b="0" dirty="0">
              <a:solidFill>
                <a:srgbClr val="000000"/>
              </a:solidFill>
            </a:endParaRP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unary_function</a:t>
            </a:r>
            <a:r>
              <a:rPr lang="en-US" sz="2000" dirty="0">
                <a:solidFill>
                  <a:srgbClr val="000000"/>
                </a:solidFill>
                <a:latin typeface="Courier New" charset="0"/>
              </a:rPr>
              <a:t>&lt;</a:t>
            </a:r>
            <a:r>
              <a:rPr lang="en-US" sz="2000" b="0" i="1" dirty="0" err="1">
                <a:solidFill>
                  <a:srgbClr val="000000"/>
                </a:solidFill>
                <a:latin typeface="Times New Roman"/>
                <a:cs typeface="Times New Roman"/>
              </a:rPr>
              <a:t>argtype</a:t>
            </a:r>
            <a:r>
              <a:rPr lang="en-US" sz="2000" dirty="0">
                <a:solidFill>
                  <a:srgbClr val="000000"/>
                </a:solidFill>
                <a:latin typeface="Courier New" charset="0"/>
              </a:rPr>
              <a:t>,</a:t>
            </a:r>
            <a:r>
              <a:rPr lang="en-US" sz="2000" b="0" i="1" dirty="0">
                <a:solidFill>
                  <a:srgbClr val="000000"/>
                </a:solidFill>
                <a:latin typeface="Times New Roman"/>
                <a:cs typeface="Times New Roman"/>
              </a:rPr>
              <a:t> </a:t>
            </a:r>
            <a:r>
              <a:rPr lang="en-US" sz="2000" b="0" i="1" dirty="0" err="1">
                <a:solidFill>
                  <a:srgbClr val="000000"/>
                </a:solidFill>
                <a:latin typeface="Times New Roman"/>
                <a:cs typeface="Times New Roman"/>
              </a:rPr>
              <a:t>resulttype</a:t>
            </a:r>
            <a:r>
              <a:rPr lang="en-US" sz="2000" dirty="0">
                <a:solidFill>
                  <a:srgbClr val="000000"/>
                </a:solidFill>
                <a:latin typeface="Courier New" charset="0"/>
              </a:rPr>
              <a:t>&gt;</a:t>
            </a:r>
          </a:p>
        </p:txBody>
      </p:sp>
      <p:sp>
        <p:nvSpPr>
          <p:cNvPr id="48" name="Text Box 6"/>
          <p:cNvSpPr txBox="1">
            <a:spLocks noChangeArrowheads="1"/>
          </p:cNvSpPr>
          <p:nvPr/>
        </p:nvSpPr>
        <p:spPr bwMode="auto">
          <a:xfrm>
            <a:off x="954315" y="222227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err="1">
                <a:solidFill>
                  <a:srgbClr val="000000"/>
                </a:solidFill>
              </a:rPr>
              <a:t>Superclass</a:t>
            </a:r>
            <a:r>
              <a:rPr lang="en-US" sz="1800" b="0" dirty="0">
                <a:solidFill>
                  <a:srgbClr val="000000"/>
                </a:solidFill>
              </a:rPr>
              <a:t> for functions that take one </a:t>
            </a:r>
            <a:r>
              <a:rPr lang="en-US" sz="1800" b="0" i="1" dirty="0" err="1">
                <a:solidFill>
                  <a:srgbClr val="000000"/>
                </a:solidFill>
              </a:rPr>
              <a:t>argtype</a:t>
            </a:r>
            <a:r>
              <a:rPr lang="en-US" sz="1800" b="0" i="1" dirty="0">
                <a:solidFill>
                  <a:srgbClr val="000000"/>
                </a:solidFill>
              </a:rPr>
              <a:t> </a:t>
            </a:r>
            <a:r>
              <a:rPr lang="en-US" sz="1800" b="0" dirty="0">
                <a:solidFill>
                  <a:srgbClr val="000000"/>
                </a:solidFill>
              </a:rPr>
              <a:t>and return a </a:t>
            </a:r>
            <a:r>
              <a:rPr lang="en-US" sz="1800" b="0" i="1" dirty="0" err="1">
                <a:solidFill>
                  <a:srgbClr val="000000"/>
                </a:solidFill>
              </a:rPr>
              <a:t>resulttype</a:t>
            </a:r>
            <a:r>
              <a:rPr lang="en-US" sz="1800" b="0" i="1" dirty="0">
                <a:solidFill>
                  <a:srgbClr val="000000"/>
                </a:solidFill>
              </a:rPr>
              <a:t>.</a:t>
            </a:r>
            <a:endParaRPr lang="en-US" sz="1800" b="0" dirty="0">
              <a:solidFill>
                <a:srgbClr val="000000"/>
              </a:solidFill>
            </a:endParaRP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plus&lt;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0" name="Text Box 6"/>
          <p:cNvSpPr txBox="1">
            <a:spLocks noChangeArrowheads="1"/>
          </p:cNvSpPr>
          <p:nvPr/>
        </p:nvSpPr>
        <p:spPr bwMode="auto">
          <a:xfrm>
            <a:off x="954315" y="289779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Binary function implementing the </a:t>
            </a:r>
            <a:r>
              <a:rPr lang="en-US" sz="1600" dirty="0">
                <a:solidFill>
                  <a:srgbClr val="000000"/>
                </a:solidFill>
                <a:latin typeface="Courier New"/>
                <a:cs typeface="Courier New"/>
              </a:rPr>
              <a:t>+</a:t>
            </a:r>
            <a:r>
              <a:rPr lang="en-US" sz="1800" b="0" dirty="0">
                <a:solidFill>
                  <a:srgbClr val="000000"/>
                </a:solidFill>
              </a:rPr>
              <a:t> operator.</a:t>
            </a: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minus&lt;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Binary function implementing the </a:t>
            </a:r>
            <a:r>
              <a:rPr lang="en-US" sz="1600" dirty="0">
                <a:solidFill>
                  <a:srgbClr val="000000"/>
                </a:solidFill>
                <a:latin typeface="Courier New"/>
                <a:cs typeface="Courier New"/>
              </a:rPr>
              <a:t>-</a:t>
            </a:r>
            <a:r>
              <a:rPr lang="en-US" sz="1800" b="0" dirty="0">
                <a:solidFill>
                  <a:srgbClr val="000000"/>
                </a:solidFill>
              </a:rPr>
              <a:t> operator.</a:t>
            </a:r>
          </a:p>
        </p:txBody>
      </p:sp>
      <p:sp>
        <p:nvSpPr>
          <p:cNvPr id="53" name="Text Box 5"/>
          <p:cNvSpPr txBox="1">
            <a:spLocks noChangeArrowheads="1"/>
          </p:cNvSpPr>
          <p:nvPr/>
        </p:nvSpPr>
        <p:spPr bwMode="auto">
          <a:xfrm>
            <a:off x="649515" y="3931557"/>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multiplies&lt;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4" name="Text Box 6"/>
          <p:cNvSpPr txBox="1">
            <a:spLocks noChangeArrowheads="1"/>
          </p:cNvSpPr>
          <p:nvPr/>
        </p:nvSpPr>
        <p:spPr bwMode="auto">
          <a:xfrm>
            <a:off x="954315" y="4236735"/>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Binary function implementing the </a:t>
            </a:r>
            <a:r>
              <a:rPr lang="en-US" sz="1600" dirty="0">
                <a:solidFill>
                  <a:srgbClr val="000000"/>
                </a:solidFill>
                <a:latin typeface="Courier New"/>
                <a:cs typeface="Courier New"/>
              </a:rPr>
              <a:t>*</a:t>
            </a:r>
            <a:r>
              <a:rPr lang="en-US" sz="1800" b="0" dirty="0">
                <a:solidFill>
                  <a:srgbClr val="000000"/>
                </a:solidFill>
              </a:rPr>
              <a:t> operator.</a:t>
            </a:r>
          </a:p>
        </p:txBody>
      </p:sp>
      <p:sp>
        <p:nvSpPr>
          <p:cNvPr id="55" name="Text Box 5"/>
          <p:cNvSpPr txBox="1">
            <a:spLocks noChangeArrowheads="1"/>
          </p:cNvSpPr>
          <p:nvPr/>
        </p:nvSpPr>
        <p:spPr bwMode="auto">
          <a:xfrm>
            <a:off x="649515" y="4594981"/>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divides&lt;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6" name="Text Box 6"/>
          <p:cNvSpPr txBox="1">
            <a:spLocks noChangeArrowheads="1"/>
          </p:cNvSpPr>
          <p:nvPr/>
        </p:nvSpPr>
        <p:spPr bwMode="auto">
          <a:xfrm>
            <a:off x="954315" y="4900159"/>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Binary function implementing the </a:t>
            </a:r>
            <a:r>
              <a:rPr lang="en-US" sz="1600" dirty="0">
                <a:solidFill>
                  <a:srgbClr val="000000"/>
                </a:solidFill>
                <a:latin typeface="Courier New"/>
                <a:cs typeface="Courier New"/>
              </a:rPr>
              <a:t>/</a:t>
            </a:r>
            <a:r>
              <a:rPr lang="en-US" sz="1800" b="0" dirty="0">
                <a:solidFill>
                  <a:srgbClr val="000000"/>
                </a:solidFill>
              </a:rPr>
              <a:t> operator.</a:t>
            </a:r>
          </a:p>
        </p:txBody>
      </p:sp>
      <p:sp>
        <p:nvSpPr>
          <p:cNvPr id="57" name="Text Box 5"/>
          <p:cNvSpPr txBox="1">
            <a:spLocks noChangeArrowheads="1"/>
          </p:cNvSpPr>
          <p:nvPr/>
        </p:nvSpPr>
        <p:spPr bwMode="auto">
          <a:xfrm>
            <a:off x="649515" y="527050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modulus&lt;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8" name="Text Box 6"/>
          <p:cNvSpPr txBox="1">
            <a:spLocks noChangeArrowheads="1"/>
          </p:cNvSpPr>
          <p:nvPr/>
        </p:nvSpPr>
        <p:spPr bwMode="auto">
          <a:xfrm>
            <a:off x="954315" y="557567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Binary function implementing the </a:t>
            </a:r>
            <a:r>
              <a:rPr lang="en-US" sz="1600" dirty="0">
                <a:solidFill>
                  <a:srgbClr val="000000"/>
                </a:solidFill>
                <a:latin typeface="Courier New"/>
                <a:cs typeface="Courier New"/>
              </a:rPr>
              <a:t>%</a:t>
            </a:r>
            <a:r>
              <a:rPr lang="en-US" sz="1800" b="0" dirty="0">
                <a:solidFill>
                  <a:srgbClr val="000000"/>
                </a:solidFill>
              </a:rPr>
              <a:t> operator.</a:t>
            </a:r>
          </a:p>
        </p:txBody>
      </p:sp>
      <p:sp>
        <p:nvSpPr>
          <p:cNvPr id="59" name="Text Box 5"/>
          <p:cNvSpPr txBox="1">
            <a:spLocks noChangeArrowheads="1"/>
          </p:cNvSpPr>
          <p:nvPr/>
        </p:nvSpPr>
        <p:spPr bwMode="auto">
          <a:xfrm>
            <a:off x="649515" y="593392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negate&lt;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60" name="Text Box 6"/>
          <p:cNvSpPr txBox="1">
            <a:spLocks noChangeArrowheads="1"/>
          </p:cNvSpPr>
          <p:nvPr/>
        </p:nvSpPr>
        <p:spPr bwMode="auto">
          <a:xfrm>
            <a:off x="954315" y="623910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Unary function implementing the </a:t>
            </a:r>
            <a:r>
              <a:rPr lang="en-US" sz="1600" dirty="0">
                <a:solidFill>
                  <a:srgbClr val="000000"/>
                </a:solidFill>
                <a:latin typeface="Courier New"/>
                <a:cs typeface="Courier New"/>
              </a:rPr>
              <a:t>-</a:t>
            </a:r>
            <a:r>
              <a:rPr lang="en-US" sz="1800" b="0" dirty="0">
                <a:solidFill>
                  <a:srgbClr val="000000"/>
                </a:solidFill>
              </a:rPr>
              <a:t> operator.</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Classes in the </a:t>
            </a:r>
            <a:r>
              <a:rPr lang="en-US" sz="3800" b="1" dirty="0">
                <a:solidFill>
                  <a:srgbClr val="FF0000"/>
                </a:solidFill>
                <a:latin typeface="Courier New" charset="0"/>
              </a:rPr>
              <a:t>functional</a:t>
            </a:r>
            <a:r>
              <a:rPr lang="en-US" sz="4000" dirty="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5334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888067"/>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480734"/>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073401"/>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666068"/>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0800000" flipH="1">
            <a:off x="457200" y="4258735"/>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0800000" flipH="1">
            <a:off x="457200" y="4851402"/>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0800000" flipH="1">
            <a:off x="457200" y="5444069"/>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3250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equal_to</a:t>
            </a:r>
            <a:r>
              <a:rPr lang="en-US" sz="2000" dirty="0">
                <a:solidFill>
                  <a:srgbClr val="000000"/>
                </a:solidFill>
                <a:latin typeface="Courier New" charset="0"/>
              </a:rPr>
              <a:t>&lt;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45" name="Text Box 6"/>
          <p:cNvSpPr txBox="1">
            <a:spLocks noChangeArrowheads="1"/>
          </p:cNvSpPr>
          <p:nvPr/>
        </p:nvSpPr>
        <p:spPr bwMode="auto">
          <a:xfrm>
            <a:off x="952500" y="153768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Function class implementing the </a:t>
            </a:r>
            <a:r>
              <a:rPr lang="en-US" sz="1600" dirty="0">
                <a:solidFill>
                  <a:srgbClr val="000000"/>
                </a:solidFill>
                <a:latin typeface="Courier New"/>
                <a:cs typeface="Courier New"/>
              </a:rPr>
              <a:t>==</a:t>
            </a:r>
            <a:r>
              <a:rPr lang="en-US" sz="1800" b="0" dirty="0">
                <a:solidFill>
                  <a:srgbClr val="000000"/>
                </a:solidFill>
              </a:rPr>
              <a:t> operator.</a:t>
            </a:r>
          </a:p>
        </p:txBody>
      </p:sp>
      <p:sp>
        <p:nvSpPr>
          <p:cNvPr id="47" name="Text Box 5"/>
          <p:cNvSpPr txBox="1">
            <a:spLocks noChangeArrowheads="1"/>
          </p:cNvSpPr>
          <p:nvPr/>
        </p:nvSpPr>
        <p:spPr bwMode="auto">
          <a:xfrm>
            <a:off x="649515" y="180824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not_equal_to</a:t>
            </a:r>
            <a:r>
              <a:rPr lang="en-US" sz="2000" dirty="0">
                <a:solidFill>
                  <a:srgbClr val="000000"/>
                </a:solidFill>
                <a:latin typeface="Courier New" charset="0"/>
              </a:rPr>
              <a:t>&lt;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48" name="Text Box 6"/>
          <p:cNvSpPr txBox="1">
            <a:spLocks noChangeArrowheads="1"/>
          </p:cNvSpPr>
          <p:nvPr/>
        </p:nvSpPr>
        <p:spPr bwMode="auto">
          <a:xfrm>
            <a:off x="954315" y="211341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Function class implementing the </a:t>
            </a:r>
            <a:r>
              <a:rPr lang="en-US" sz="1600" dirty="0">
                <a:solidFill>
                  <a:srgbClr val="000000"/>
                </a:solidFill>
                <a:latin typeface="Courier New"/>
                <a:cs typeface="Courier New"/>
              </a:rPr>
              <a:t>!=</a:t>
            </a:r>
            <a:r>
              <a:rPr lang="en-US" sz="1800" b="0" dirty="0">
                <a:solidFill>
                  <a:srgbClr val="000000"/>
                </a:solidFill>
              </a:rPr>
              <a:t> operator.</a:t>
            </a:r>
          </a:p>
        </p:txBody>
      </p:sp>
      <p:sp>
        <p:nvSpPr>
          <p:cNvPr id="49" name="Text Box 5"/>
          <p:cNvSpPr txBox="1">
            <a:spLocks noChangeArrowheads="1"/>
          </p:cNvSpPr>
          <p:nvPr/>
        </p:nvSpPr>
        <p:spPr bwMode="auto">
          <a:xfrm>
            <a:off x="649515" y="239909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less&lt;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0" name="Text Box 6"/>
          <p:cNvSpPr txBox="1">
            <a:spLocks noChangeArrowheads="1"/>
          </p:cNvSpPr>
          <p:nvPr/>
        </p:nvSpPr>
        <p:spPr bwMode="auto">
          <a:xfrm>
            <a:off x="954315" y="270427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Function class implementing the </a:t>
            </a:r>
            <a:r>
              <a:rPr lang="en-US" sz="1600" dirty="0">
                <a:solidFill>
                  <a:srgbClr val="000000"/>
                </a:solidFill>
                <a:latin typeface="Courier New"/>
                <a:cs typeface="Courier New"/>
              </a:rPr>
              <a:t>&lt;</a:t>
            </a:r>
            <a:r>
              <a:rPr lang="en-US" sz="1800" b="0" dirty="0">
                <a:solidFill>
                  <a:srgbClr val="000000"/>
                </a:solidFill>
              </a:rPr>
              <a:t> operator.</a:t>
            </a:r>
          </a:p>
        </p:txBody>
      </p:sp>
      <p:sp>
        <p:nvSpPr>
          <p:cNvPr id="51" name="Text Box 5"/>
          <p:cNvSpPr txBox="1">
            <a:spLocks noChangeArrowheads="1"/>
          </p:cNvSpPr>
          <p:nvPr/>
        </p:nvSpPr>
        <p:spPr bwMode="auto">
          <a:xfrm>
            <a:off x="649515" y="299962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less_equal</a:t>
            </a:r>
            <a:r>
              <a:rPr lang="en-US" sz="2000" dirty="0">
                <a:solidFill>
                  <a:srgbClr val="000000"/>
                </a:solidFill>
                <a:latin typeface="Courier New" charset="0"/>
              </a:rPr>
              <a:t>&lt;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2" name="Text Box 6"/>
          <p:cNvSpPr txBox="1">
            <a:spLocks noChangeArrowheads="1"/>
          </p:cNvSpPr>
          <p:nvPr/>
        </p:nvSpPr>
        <p:spPr bwMode="auto">
          <a:xfrm>
            <a:off x="954315" y="330479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Function class implementing the </a:t>
            </a:r>
            <a:r>
              <a:rPr lang="en-US" sz="1600" dirty="0">
                <a:solidFill>
                  <a:srgbClr val="000000"/>
                </a:solidFill>
                <a:latin typeface="Courier New"/>
                <a:cs typeface="Courier New"/>
              </a:rPr>
              <a:t>&lt;=</a:t>
            </a:r>
            <a:r>
              <a:rPr lang="en-US" sz="1800" b="0" dirty="0">
                <a:solidFill>
                  <a:srgbClr val="000000"/>
                </a:solidFill>
              </a:rPr>
              <a:t> operator.</a:t>
            </a:r>
          </a:p>
        </p:txBody>
      </p:sp>
      <p:sp>
        <p:nvSpPr>
          <p:cNvPr id="53" name="Text Box 5"/>
          <p:cNvSpPr txBox="1">
            <a:spLocks noChangeArrowheads="1"/>
          </p:cNvSpPr>
          <p:nvPr/>
        </p:nvSpPr>
        <p:spPr bwMode="auto">
          <a:xfrm>
            <a:off x="649515" y="359712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greater&lt;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4" name="Text Box 6"/>
          <p:cNvSpPr txBox="1">
            <a:spLocks noChangeArrowheads="1"/>
          </p:cNvSpPr>
          <p:nvPr/>
        </p:nvSpPr>
        <p:spPr bwMode="auto">
          <a:xfrm>
            <a:off x="954315" y="3902303"/>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Function class implementing the </a:t>
            </a:r>
            <a:r>
              <a:rPr lang="en-US" sz="1600" dirty="0">
                <a:solidFill>
                  <a:srgbClr val="000000"/>
                </a:solidFill>
                <a:latin typeface="Courier New"/>
                <a:cs typeface="Courier New"/>
              </a:rPr>
              <a:t>&gt;</a:t>
            </a:r>
            <a:r>
              <a:rPr lang="en-US" sz="1800" b="0" dirty="0">
                <a:solidFill>
                  <a:srgbClr val="000000"/>
                </a:solidFill>
              </a:rPr>
              <a:t> operator.</a:t>
            </a:r>
          </a:p>
        </p:txBody>
      </p:sp>
      <p:sp>
        <p:nvSpPr>
          <p:cNvPr id="55" name="Text Box 5"/>
          <p:cNvSpPr txBox="1">
            <a:spLocks noChangeArrowheads="1"/>
          </p:cNvSpPr>
          <p:nvPr/>
        </p:nvSpPr>
        <p:spPr bwMode="auto">
          <a:xfrm>
            <a:off x="649515" y="4180719"/>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greater_equal</a:t>
            </a:r>
            <a:r>
              <a:rPr lang="en-US" sz="2000" dirty="0">
                <a:solidFill>
                  <a:srgbClr val="000000"/>
                </a:solidFill>
                <a:latin typeface="Courier New" charset="0"/>
              </a:rPr>
              <a:t>&lt;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6" name="Text Box 6"/>
          <p:cNvSpPr txBox="1">
            <a:spLocks noChangeArrowheads="1"/>
          </p:cNvSpPr>
          <p:nvPr/>
        </p:nvSpPr>
        <p:spPr bwMode="auto">
          <a:xfrm>
            <a:off x="954315" y="4485897"/>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Function class implementing the </a:t>
            </a:r>
            <a:r>
              <a:rPr lang="en-US" sz="1600" dirty="0">
                <a:solidFill>
                  <a:srgbClr val="000000"/>
                </a:solidFill>
                <a:latin typeface="Courier New"/>
                <a:cs typeface="Courier New"/>
              </a:rPr>
              <a:t>&gt;=</a:t>
            </a:r>
            <a:r>
              <a:rPr lang="en-US" sz="1800" b="0" dirty="0">
                <a:solidFill>
                  <a:srgbClr val="000000"/>
                </a:solidFill>
              </a:rPr>
              <a:t> operator.</a:t>
            </a:r>
          </a:p>
        </p:txBody>
      </p:sp>
      <p:sp>
        <p:nvSpPr>
          <p:cNvPr id="57" name="Text Box 5"/>
          <p:cNvSpPr txBox="1">
            <a:spLocks noChangeArrowheads="1"/>
          </p:cNvSpPr>
          <p:nvPr/>
        </p:nvSpPr>
        <p:spPr bwMode="auto">
          <a:xfrm>
            <a:off x="649515" y="4776410"/>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logical_and</a:t>
            </a:r>
            <a:r>
              <a:rPr lang="en-US" sz="2000" dirty="0">
                <a:solidFill>
                  <a:srgbClr val="000000"/>
                </a:solidFill>
                <a:latin typeface="Courier New" charset="0"/>
              </a:rPr>
              <a:t>&lt;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58" name="Text Box 6"/>
          <p:cNvSpPr txBox="1">
            <a:spLocks noChangeArrowheads="1"/>
          </p:cNvSpPr>
          <p:nvPr/>
        </p:nvSpPr>
        <p:spPr bwMode="auto">
          <a:xfrm>
            <a:off x="954315" y="5081588"/>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Function class implementing the </a:t>
            </a:r>
            <a:r>
              <a:rPr lang="en-US" sz="1600" dirty="0">
                <a:solidFill>
                  <a:srgbClr val="000000"/>
                </a:solidFill>
                <a:latin typeface="Courier New"/>
                <a:cs typeface="Courier New"/>
              </a:rPr>
              <a:t>&amp;&amp;</a:t>
            </a:r>
            <a:r>
              <a:rPr lang="en-US" sz="1800" b="0" dirty="0">
                <a:solidFill>
                  <a:srgbClr val="000000"/>
                </a:solidFill>
              </a:rPr>
              <a:t> operator.</a:t>
            </a:r>
          </a:p>
        </p:txBody>
      </p:sp>
      <p:sp>
        <p:nvSpPr>
          <p:cNvPr id="59" name="Text Box 5"/>
          <p:cNvSpPr txBox="1">
            <a:spLocks noChangeArrowheads="1"/>
          </p:cNvSpPr>
          <p:nvPr/>
        </p:nvSpPr>
        <p:spPr bwMode="auto">
          <a:xfrm>
            <a:off x="649515" y="535336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logical_or</a:t>
            </a:r>
            <a:r>
              <a:rPr lang="en-US" sz="2000" dirty="0">
                <a:solidFill>
                  <a:srgbClr val="000000"/>
                </a:solidFill>
                <a:latin typeface="Courier New" charset="0"/>
              </a:rPr>
              <a:t>&lt;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60" name="Text Box 6"/>
          <p:cNvSpPr txBox="1">
            <a:spLocks noChangeArrowheads="1"/>
          </p:cNvSpPr>
          <p:nvPr/>
        </p:nvSpPr>
        <p:spPr bwMode="auto">
          <a:xfrm>
            <a:off x="954315" y="5658542"/>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Function class implementing the </a:t>
            </a:r>
            <a:r>
              <a:rPr lang="en-US" sz="1600" dirty="0">
                <a:solidFill>
                  <a:srgbClr val="000000"/>
                </a:solidFill>
                <a:latin typeface="Courier New"/>
                <a:cs typeface="Courier New"/>
              </a:rPr>
              <a:t>||</a:t>
            </a:r>
            <a:r>
              <a:rPr lang="en-US" sz="1800" b="0" dirty="0">
                <a:solidFill>
                  <a:srgbClr val="000000"/>
                </a:solidFill>
              </a:rPr>
              <a:t> operator.</a:t>
            </a:r>
          </a:p>
        </p:txBody>
      </p:sp>
      <p:cxnSp>
        <p:nvCxnSpPr>
          <p:cNvPr id="37" name="Straight Connector 36"/>
          <p:cNvCxnSpPr/>
          <p:nvPr/>
        </p:nvCxnSpPr>
        <p:spPr bwMode="auto">
          <a:xfrm rot="10800000" flipH="1">
            <a:off x="457200" y="6036736"/>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8" name="Text Box 5"/>
          <p:cNvSpPr txBox="1">
            <a:spLocks noChangeArrowheads="1"/>
          </p:cNvSpPr>
          <p:nvPr/>
        </p:nvSpPr>
        <p:spPr bwMode="auto">
          <a:xfrm>
            <a:off x="649515" y="5957509"/>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logical_not</a:t>
            </a:r>
            <a:r>
              <a:rPr lang="en-US" sz="2000" dirty="0">
                <a:solidFill>
                  <a:srgbClr val="000000"/>
                </a:solidFill>
                <a:latin typeface="Courier New" charset="0"/>
              </a:rPr>
              <a:t>&lt;</a:t>
            </a:r>
            <a:r>
              <a:rPr lang="en-US" sz="2000" b="0" i="1" dirty="0">
                <a:solidFill>
                  <a:srgbClr val="000000"/>
                </a:solidFill>
                <a:latin typeface="Times New Roman"/>
                <a:cs typeface="Times New Roman"/>
              </a:rPr>
              <a:t>type</a:t>
            </a:r>
            <a:r>
              <a:rPr lang="en-US" sz="2000" dirty="0">
                <a:solidFill>
                  <a:srgbClr val="000000"/>
                </a:solidFill>
                <a:latin typeface="Courier New" charset="0"/>
              </a:rPr>
              <a:t>&gt;</a:t>
            </a:r>
          </a:p>
        </p:txBody>
      </p:sp>
      <p:sp>
        <p:nvSpPr>
          <p:cNvPr id="39" name="Text Box 6"/>
          <p:cNvSpPr txBox="1">
            <a:spLocks noChangeArrowheads="1"/>
          </p:cNvSpPr>
          <p:nvPr/>
        </p:nvSpPr>
        <p:spPr bwMode="auto">
          <a:xfrm>
            <a:off x="954315" y="6262687"/>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Function class implementing the </a:t>
            </a:r>
            <a:r>
              <a:rPr lang="en-US" sz="1600" dirty="0">
                <a:solidFill>
                  <a:srgbClr val="000000"/>
                </a:solidFill>
                <a:latin typeface="Courier New"/>
                <a:cs typeface="Courier New"/>
              </a:rPr>
              <a:t>!</a:t>
            </a:r>
            <a:r>
              <a:rPr lang="en-US" sz="1800" b="0" dirty="0">
                <a:solidFill>
                  <a:srgbClr val="000000"/>
                </a:solidFill>
              </a:rPr>
              <a:t> operator.</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800" b="1" dirty="0">
                <a:solidFill>
                  <a:srgbClr val="FF0000"/>
                </a:solidFill>
                <a:latin typeface="Courier New" charset="0"/>
              </a:rPr>
              <a:t>functional</a:t>
            </a:r>
            <a:r>
              <a:rPr lang="en-US" sz="4000" dirty="0">
                <a:solidFill>
                  <a:srgbClr val="FF0000"/>
                </a:solidFill>
              </a:rPr>
              <a:t> Library</a:t>
            </a:r>
            <a:endParaRPr lang="en-US" dirty="0">
              <a:solidFill>
                <a:srgbClr val="FF0000"/>
              </a:solidFill>
            </a:endParaRPr>
          </a:p>
        </p:txBody>
      </p:sp>
      <p:sp>
        <p:nvSpPr>
          <p:cNvPr id="27" name="Rectangle 26"/>
          <p:cNvSpPr/>
          <p:nvPr/>
        </p:nvSpPr>
        <p:spPr bwMode="auto">
          <a:xfrm>
            <a:off x="457200" y="1295400"/>
            <a:ext cx="8229600" cy="333707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Courier New" charset="0"/>
            </a:endParaRPr>
          </a:p>
        </p:txBody>
      </p:sp>
      <p:cxnSp>
        <p:nvCxnSpPr>
          <p:cNvPr id="30" name="Straight Connector 29"/>
          <p:cNvCxnSpPr/>
          <p:nvPr/>
        </p:nvCxnSpPr>
        <p:spPr bwMode="auto">
          <a:xfrm rot="10800000" flipH="1">
            <a:off x="457200" y="19621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H="1">
            <a:off x="457200" y="26289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457200" y="329565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0800000" flipH="1">
            <a:off x="457200" y="3962400"/>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 Box 5"/>
          <p:cNvSpPr txBox="1">
            <a:spLocks noChangeArrowheads="1"/>
          </p:cNvSpPr>
          <p:nvPr/>
        </p:nvSpPr>
        <p:spPr bwMode="auto">
          <a:xfrm>
            <a:off x="647700" y="12566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bind1st(</a:t>
            </a:r>
            <a:r>
              <a:rPr lang="en-US" sz="2000" b="0" i="1" dirty="0">
                <a:solidFill>
                  <a:srgbClr val="000000"/>
                </a:solidFill>
                <a:latin typeface="Times New Roman"/>
                <a:cs typeface="Times New Roman"/>
              </a:rPr>
              <a:t>fn</a:t>
            </a:r>
            <a:r>
              <a:rPr lang="en-US" sz="2000" dirty="0">
                <a:solidFill>
                  <a:srgbClr val="000000"/>
                </a:solidFill>
                <a:latin typeface="Courier New" charset="0"/>
              </a:rPr>
              <a:t>,</a:t>
            </a:r>
            <a:r>
              <a:rPr lang="en-US" sz="2000" b="0" i="1" dirty="0">
                <a:solidFill>
                  <a:srgbClr val="000000"/>
                </a:solidFill>
                <a:latin typeface="Times New Roman"/>
                <a:cs typeface="Times New Roman"/>
              </a:rPr>
              <a:t> value</a:t>
            </a:r>
            <a:r>
              <a:rPr lang="en-US" sz="2000" dirty="0">
                <a:solidFill>
                  <a:srgbClr val="000000"/>
                </a:solidFill>
                <a:latin typeface="Courier New" charset="0"/>
              </a:rPr>
              <a:t>)</a:t>
            </a:r>
          </a:p>
        </p:txBody>
      </p:sp>
      <p:sp>
        <p:nvSpPr>
          <p:cNvPr id="45" name="Text Box 6"/>
          <p:cNvSpPr txBox="1">
            <a:spLocks noChangeArrowheads="1"/>
          </p:cNvSpPr>
          <p:nvPr/>
        </p:nvSpPr>
        <p:spPr bwMode="auto">
          <a:xfrm>
            <a:off x="952500" y="1561873"/>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 unary counterpart to the binary </a:t>
            </a:r>
            <a:r>
              <a:rPr lang="en-US" sz="1800" b="0" i="1" dirty="0">
                <a:solidFill>
                  <a:srgbClr val="000000"/>
                </a:solidFill>
              </a:rPr>
              <a:t>fn</a:t>
            </a:r>
            <a:r>
              <a:rPr lang="en-US" sz="1800" b="0" dirty="0">
                <a:solidFill>
                  <a:srgbClr val="000000"/>
                </a:solidFill>
              </a:rPr>
              <a:t> in which the first argument is </a:t>
            </a:r>
            <a:r>
              <a:rPr lang="en-US" sz="1800" b="0" i="1" dirty="0">
                <a:solidFill>
                  <a:srgbClr val="000000"/>
                </a:solidFill>
              </a:rPr>
              <a:t>value.</a:t>
            </a:r>
            <a:endParaRPr lang="en-US" sz="1800" b="0" dirty="0">
              <a:solidFill>
                <a:srgbClr val="000000"/>
              </a:solidFill>
            </a:endParaRPr>
          </a:p>
        </p:txBody>
      </p:sp>
      <p:sp>
        <p:nvSpPr>
          <p:cNvPr id="47" name="Text Box 5"/>
          <p:cNvSpPr txBox="1">
            <a:spLocks noChangeArrowheads="1"/>
          </p:cNvSpPr>
          <p:nvPr/>
        </p:nvSpPr>
        <p:spPr bwMode="auto">
          <a:xfrm>
            <a:off x="649515" y="1917095"/>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bind2nd(</a:t>
            </a:r>
            <a:r>
              <a:rPr lang="en-US" sz="2000" b="0" i="1" dirty="0">
                <a:solidFill>
                  <a:srgbClr val="000000"/>
                </a:solidFill>
                <a:latin typeface="Times New Roman"/>
                <a:cs typeface="Times New Roman"/>
              </a:rPr>
              <a:t>fn</a:t>
            </a:r>
            <a:r>
              <a:rPr lang="en-US" sz="2000" dirty="0">
                <a:solidFill>
                  <a:srgbClr val="000000"/>
                </a:solidFill>
                <a:latin typeface="Courier New" charset="0"/>
              </a:rPr>
              <a:t>,</a:t>
            </a:r>
            <a:r>
              <a:rPr lang="en-US" sz="2000" b="0" i="1" dirty="0">
                <a:solidFill>
                  <a:srgbClr val="000000"/>
                </a:solidFill>
                <a:latin typeface="Times New Roman"/>
                <a:cs typeface="Times New Roman"/>
              </a:rPr>
              <a:t> value</a:t>
            </a:r>
            <a:r>
              <a:rPr lang="en-US" sz="2000" dirty="0">
                <a:solidFill>
                  <a:srgbClr val="000000"/>
                </a:solidFill>
                <a:latin typeface="Courier New" charset="0"/>
              </a:rPr>
              <a:t>)</a:t>
            </a:r>
          </a:p>
        </p:txBody>
      </p:sp>
      <p:sp>
        <p:nvSpPr>
          <p:cNvPr id="48" name="Text Box 6"/>
          <p:cNvSpPr txBox="1">
            <a:spLocks noChangeArrowheads="1"/>
          </p:cNvSpPr>
          <p:nvPr/>
        </p:nvSpPr>
        <p:spPr bwMode="auto">
          <a:xfrm>
            <a:off x="954314" y="2222273"/>
            <a:ext cx="7732485"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800" b="0" dirty="0">
                <a:solidFill>
                  <a:srgbClr val="000000"/>
                </a:solidFill>
              </a:rPr>
              <a:t>Returns a unary counterpart to </a:t>
            </a:r>
            <a:r>
              <a:rPr lang="en-US" sz="1800" b="0" i="1" dirty="0">
                <a:solidFill>
                  <a:srgbClr val="000000"/>
                </a:solidFill>
              </a:rPr>
              <a:t>fn</a:t>
            </a:r>
            <a:r>
              <a:rPr lang="en-US" sz="1800" b="0" dirty="0">
                <a:solidFill>
                  <a:srgbClr val="000000"/>
                </a:solidFill>
              </a:rPr>
              <a:t> in which the second argument is </a:t>
            </a:r>
            <a:r>
              <a:rPr lang="en-US" sz="1800" b="0" i="1" dirty="0">
                <a:solidFill>
                  <a:srgbClr val="000000"/>
                </a:solidFill>
              </a:rPr>
              <a:t>value.</a:t>
            </a:r>
            <a:endParaRPr lang="en-US" sz="1800" b="0" dirty="0">
              <a:solidFill>
                <a:srgbClr val="000000"/>
              </a:solidFill>
            </a:endParaRPr>
          </a:p>
        </p:txBody>
      </p:sp>
      <p:sp>
        <p:nvSpPr>
          <p:cNvPr id="49" name="Text Box 5"/>
          <p:cNvSpPr txBox="1">
            <a:spLocks noChangeArrowheads="1"/>
          </p:cNvSpPr>
          <p:nvPr/>
        </p:nvSpPr>
        <p:spPr bwMode="auto">
          <a:xfrm>
            <a:off x="649515" y="2592614"/>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not1(</a:t>
            </a:r>
            <a:r>
              <a:rPr lang="en-US" sz="2000" b="0" i="1" dirty="0">
                <a:solidFill>
                  <a:srgbClr val="000000"/>
                </a:solidFill>
                <a:latin typeface="Times New Roman"/>
                <a:cs typeface="Times New Roman"/>
              </a:rPr>
              <a:t>fn</a:t>
            </a:r>
            <a:r>
              <a:rPr lang="en-US" sz="2000" dirty="0">
                <a:solidFill>
                  <a:srgbClr val="000000"/>
                </a:solidFill>
                <a:latin typeface="Courier New" charset="0"/>
              </a:rPr>
              <a:t>)</a:t>
            </a:r>
          </a:p>
        </p:txBody>
      </p:sp>
      <p:sp>
        <p:nvSpPr>
          <p:cNvPr id="50" name="Text Box 6"/>
          <p:cNvSpPr txBox="1">
            <a:spLocks noChangeArrowheads="1"/>
          </p:cNvSpPr>
          <p:nvPr/>
        </p:nvSpPr>
        <p:spPr bwMode="auto">
          <a:xfrm>
            <a:off x="954315" y="2897792"/>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 unary predicate function which has the opposite result of </a:t>
            </a:r>
            <a:r>
              <a:rPr lang="en-US" sz="1800" b="0" i="1" dirty="0">
                <a:solidFill>
                  <a:srgbClr val="000000"/>
                </a:solidFill>
              </a:rPr>
              <a:t>fn.</a:t>
            </a:r>
            <a:endParaRPr lang="en-US" sz="1800" b="0" dirty="0">
              <a:solidFill>
                <a:srgbClr val="000000"/>
              </a:solidFill>
            </a:endParaRPr>
          </a:p>
        </p:txBody>
      </p:sp>
      <p:sp>
        <p:nvSpPr>
          <p:cNvPr id="51" name="Text Box 5"/>
          <p:cNvSpPr txBox="1">
            <a:spLocks noChangeArrowheads="1"/>
          </p:cNvSpPr>
          <p:nvPr/>
        </p:nvSpPr>
        <p:spPr bwMode="auto">
          <a:xfrm>
            <a:off x="649515" y="3268133"/>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not2(</a:t>
            </a:r>
            <a:r>
              <a:rPr lang="en-US" sz="2000" b="0" i="1" dirty="0">
                <a:solidFill>
                  <a:srgbClr val="000000"/>
                </a:solidFill>
                <a:latin typeface="Times New Roman"/>
                <a:cs typeface="Times New Roman"/>
              </a:rPr>
              <a:t>fn</a:t>
            </a:r>
            <a:r>
              <a:rPr lang="en-US" sz="2000" dirty="0">
                <a:solidFill>
                  <a:srgbClr val="000000"/>
                </a:solidFill>
                <a:latin typeface="Courier New" charset="0"/>
              </a:rPr>
              <a:t>)</a:t>
            </a:r>
          </a:p>
        </p:txBody>
      </p:sp>
      <p:sp>
        <p:nvSpPr>
          <p:cNvPr id="52" name="Text Box 6"/>
          <p:cNvSpPr txBox="1">
            <a:spLocks noChangeArrowheads="1"/>
          </p:cNvSpPr>
          <p:nvPr/>
        </p:nvSpPr>
        <p:spPr bwMode="auto">
          <a:xfrm>
            <a:off x="954315" y="3573311"/>
            <a:ext cx="7620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 binary predicate function which has the opposite result of </a:t>
            </a:r>
            <a:r>
              <a:rPr lang="en-US" sz="1800" b="0" i="1" dirty="0">
                <a:solidFill>
                  <a:srgbClr val="000000"/>
                </a:solidFill>
              </a:rPr>
              <a:t>fn</a:t>
            </a:r>
            <a:endParaRPr lang="en-US" sz="1800" b="0" dirty="0">
              <a:solidFill>
                <a:srgbClr val="000000"/>
              </a:solidFill>
            </a:endParaRPr>
          </a:p>
        </p:txBody>
      </p:sp>
      <p:sp>
        <p:nvSpPr>
          <p:cNvPr id="53" name="Text Box 5"/>
          <p:cNvSpPr txBox="1">
            <a:spLocks noChangeArrowheads="1"/>
          </p:cNvSpPr>
          <p:nvPr/>
        </p:nvSpPr>
        <p:spPr bwMode="auto">
          <a:xfrm>
            <a:off x="649515" y="3931557"/>
            <a:ext cx="784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ptr_fun(</a:t>
            </a:r>
            <a:r>
              <a:rPr lang="en-US" sz="2000" b="0" i="1" dirty="0" err="1">
                <a:solidFill>
                  <a:srgbClr val="000000"/>
                </a:solidFill>
                <a:latin typeface="Times New Roman"/>
                <a:cs typeface="Times New Roman"/>
              </a:rPr>
              <a:t>fnptr</a:t>
            </a:r>
            <a:r>
              <a:rPr lang="en-US" sz="2000" dirty="0">
                <a:solidFill>
                  <a:srgbClr val="000000"/>
                </a:solidFill>
                <a:latin typeface="Courier New" charset="0"/>
              </a:rPr>
              <a:t>)</a:t>
            </a:r>
          </a:p>
        </p:txBody>
      </p:sp>
      <p:sp>
        <p:nvSpPr>
          <p:cNvPr id="54" name="Text Box 6"/>
          <p:cNvSpPr txBox="1">
            <a:spLocks noChangeArrowheads="1"/>
          </p:cNvSpPr>
          <p:nvPr/>
        </p:nvSpPr>
        <p:spPr bwMode="auto">
          <a:xfrm>
            <a:off x="954315" y="4236735"/>
            <a:ext cx="7620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Converts a function pointer to the corresponding function object.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altLang="zh-CN" sz="4000" dirty="0">
                <a:solidFill>
                  <a:srgbClr val="FF0000"/>
                </a:solidFill>
              </a:rPr>
              <a:t>Using the </a:t>
            </a:r>
            <a:r>
              <a:rPr lang="en-US" altLang="zh-CN" sz="3800" b="1" dirty="0">
                <a:solidFill>
                  <a:srgbClr val="FF0000"/>
                </a:solidFill>
                <a:latin typeface="Courier New" charset="0"/>
              </a:rPr>
              <a:t>functional</a:t>
            </a:r>
            <a:r>
              <a:rPr lang="en-US" altLang="zh-CN" sz="4000" dirty="0">
                <a:solidFill>
                  <a:srgbClr val="FF0000"/>
                </a:solidFill>
              </a:rPr>
              <a:t> Library</a:t>
            </a:r>
            <a:endParaRPr lang="en-US" dirty="0">
              <a:solidFill>
                <a:srgbClr val="FF0000"/>
              </a:solidFill>
            </a:endParaRPr>
          </a:p>
        </p:txBody>
      </p:sp>
      <p:sp>
        <p:nvSpPr>
          <p:cNvPr id="3" name="矩形 2"/>
          <p:cNvSpPr/>
          <p:nvPr/>
        </p:nvSpPr>
        <p:spPr>
          <a:xfrm>
            <a:off x="482128" y="1151164"/>
            <a:ext cx="8188343" cy="2207784"/>
          </a:xfrm>
          <a:prstGeom prst="rect">
            <a:avLst/>
          </a:prstGeom>
        </p:spPr>
        <p:txBody>
          <a:bodyPr wrap="square">
            <a:spAutoFit/>
          </a:bodyPr>
          <a:lstStyle/>
          <a:p>
            <a:pPr marL="342900" indent="-342900">
              <a:lnSpc>
                <a:spcPct val="85000"/>
              </a:lnSpc>
              <a:spcAft>
                <a:spcPts val="600"/>
              </a:spcAft>
              <a:buFont typeface="Arial" panose="020B0604020202020204" pitchFamily="34" charset="0"/>
              <a:buChar char="•"/>
            </a:pPr>
            <a:r>
              <a:rPr lang="en-US" altLang="zh-CN" sz="2400" b="0" dirty="0">
                <a:solidFill>
                  <a:srgbClr val="000000"/>
                </a:solidFill>
              </a:rPr>
              <a:t>You can arrange an integer vector </a:t>
            </a:r>
            <a:r>
              <a:rPr lang="en-US" altLang="zh-CN" sz="2000" dirty="0">
                <a:solidFill>
                  <a:srgbClr val="000000"/>
                </a:solidFill>
                <a:latin typeface="Courier New" charset="0"/>
              </a:rPr>
              <a:t>v</a:t>
            </a:r>
            <a:r>
              <a:rPr lang="en-US" altLang="zh-CN" sz="2400" b="0" dirty="0">
                <a:solidFill>
                  <a:srgbClr val="000000"/>
                </a:solidFill>
              </a:rPr>
              <a:t> in reverse order:</a:t>
            </a:r>
          </a:p>
          <a:p>
            <a:pPr marL="342900" indent="-342900">
              <a:lnSpc>
                <a:spcPct val="85000"/>
              </a:lnSpc>
              <a:spcAft>
                <a:spcPts val="600"/>
              </a:spcAft>
              <a:buFont typeface="Arial" panose="020B0604020202020204" pitchFamily="34" charset="0"/>
              <a:buChar char="•"/>
            </a:pPr>
            <a:endParaRPr lang="en-US" altLang="zh-CN" sz="2400" b="0" dirty="0">
              <a:solidFill>
                <a:srgbClr val="000000"/>
              </a:solidFill>
            </a:endParaRPr>
          </a:p>
          <a:p>
            <a:pPr marL="342900" indent="-342900">
              <a:lnSpc>
                <a:spcPct val="85000"/>
              </a:lnSpc>
              <a:spcAft>
                <a:spcPts val="600"/>
              </a:spcAft>
              <a:buFont typeface="Arial" panose="020B0604020202020204" pitchFamily="34" charset="0"/>
              <a:buChar char="•"/>
            </a:pPr>
            <a:endParaRPr lang="en-US" altLang="zh-CN" sz="2400" b="0" dirty="0">
              <a:solidFill>
                <a:srgbClr val="000000"/>
              </a:solidFill>
            </a:endParaRPr>
          </a:p>
          <a:p>
            <a:pPr marL="342900" indent="-342900">
              <a:lnSpc>
                <a:spcPct val="85000"/>
              </a:lnSpc>
              <a:spcAft>
                <a:spcPts val="600"/>
              </a:spcAft>
              <a:buFont typeface="Arial" panose="020B0604020202020204" pitchFamily="34" charset="0"/>
              <a:buChar char="•"/>
            </a:pPr>
            <a:r>
              <a:rPr lang="en-US" altLang="zh-CN" sz="2400" b="0" dirty="0">
                <a:solidFill>
                  <a:srgbClr val="000000"/>
                </a:solidFill>
              </a:rPr>
              <a:t>You can count the number of negative values in an integer vector </a:t>
            </a:r>
            <a:r>
              <a:rPr lang="en-US" altLang="zh-CN" sz="2000" dirty="0">
                <a:solidFill>
                  <a:srgbClr val="000000"/>
                </a:solidFill>
                <a:latin typeface="Courier New" charset="0"/>
              </a:rPr>
              <a:t>v</a:t>
            </a:r>
            <a:r>
              <a:rPr lang="en-US" altLang="zh-CN" sz="2400" b="0" dirty="0">
                <a:solidFill>
                  <a:srgbClr val="000000"/>
                </a:solidFill>
              </a:rPr>
              <a:t> by a single line using both the </a:t>
            </a:r>
            <a:r>
              <a:rPr lang="en-US" altLang="zh-CN" sz="2000" dirty="0">
                <a:solidFill>
                  <a:srgbClr val="000000"/>
                </a:solidFill>
                <a:latin typeface="Courier New" charset="0"/>
              </a:rPr>
              <a:t>algorithm</a:t>
            </a:r>
            <a:r>
              <a:rPr lang="en-US" altLang="zh-CN" sz="2400" b="0" dirty="0">
                <a:solidFill>
                  <a:srgbClr val="000000"/>
                </a:solidFill>
              </a:rPr>
              <a:t> and </a:t>
            </a:r>
            <a:r>
              <a:rPr lang="en-US" altLang="zh-CN" sz="2000" dirty="0">
                <a:solidFill>
                  <a:srgbClr val="000000"/>
                </a:solidFill>
                <a:latin typeface="Courier New" charset="0"/>
              </a:rPr>
              <a:t>functional</a:t>
            </a:r>
            <a:r>
              <a:rPr lang="en-US" altLang="zh-CN" sz="2400" b="0" dirty="0">
                <a:solidFill>
                  <a:srgbClr val="000000"/>
                </a:solidFill>
              </a:rPr>
              <a:t> libraries and iterators:</a:t>
            </a:r>
          </a:p>
        </p:txBody>
      </p:sp>
      <p:sp>
        <p:nvSpPr>
          <p:cNvPr id="2" name="矩形 1">
            <a:extLst>
              <a:ext uri="{FF2B5EF4-FFF2-40B4-BE49-F238E27FC236}">
                <a16:creationId xmlns:a16="http://schemas.microsoft.com/office/drawing/2014/main" id="{90445F8C-04B6-4180-BCA7-44978197C023}"/>
              </a:ext>
            </a:extLst>
          </p:cNvPr>
          <p:cNvSpPr/>
          <p:nvPr/>
        </p:nvSpPr>
        <p:spPr>
          <a:xfrm>
            <a:off x="552449" y="3472151"/>
            <a:ext cx="8039100" cy="338554"/>
          </a:xfrm>
          <a:prstGeom prst="rect">
            <a:avLst/>
          </a:prstGeom>
          <a:solidFill>
            <a:schemeClr val="bg1"/>
          </a:solidFill>
          <a:ln>
            <a:solidFill>
              <a:schemeClr val="tx1"/>
            </a:solidFill>
          </a:ln>
        </p:spPr>
        <p:txBody>
          <a:bodyPr wrap="square">
            <a:spAutoFit/>
          </a:bodyPr>
          <a:lstStyle/>
          <a:p>
            <a:pPr lvl="0">
              <a:spcAft>
                <a:spcPts val="1200"/>
              </a:spcAft>
            </a:pPr>
            <a:r>
              <a:rPr lang="en-US" altLang="zh-CN" sz="1600" dirty="0" err="1">
                <a:solidFill>
                  <a:srgbClr val="000000"/>
                </a:solidFill>
                <a:latin typeface="Courier New" charset="0"/>
              </a:rPr>
              <a:t>int</a:t>
            </a:r>
            <a:r>
              <a:rPr lang="en-US" altLang="zh-CN" sz="1600" dirty="0">
                <a:solidFill>
                  <a:srgbClr val="000000"/>
                </a:solidFill>
                <a:latin typeface="Courier New" charset="0"/>
              </a:rPr>
              <a:t> neg = </a:t>
            </a:r>
            <a:r>
              <a:rPr lang="en-US" altLang="zh-CN" sz="1600" dirty="0" err="1">
                <a:solidFill>
                  <a:srgbClr val="000000"/>
                </a:solidFill>
                <a:latin typeface="Courier New" charset="0"/>
              </a:rPr>
              <a:t>count_if</a:t>
            </a:r>
            <a:r>
              <a:rPr lang="en-US" altLang="zh-CN" sz="1600" dirty="0">
                <a:solidFill>
                  <a:srgbClr val="000000"/>
                </a:solidFill>
                <a:latin typeface="Courier New" charset="0"/>
              </a:rPr>
              <a:t>(</a:t>
            </a:r>
            <a:r>
              <a:rPr lang="en-US" altLang="zh-CN" sz="1600" dirty="0" err="1">
                <a:solidFill>
                  <a:srgbClr val="000000"/>
                </a:solidFill>
                <a:latin typeface="Courier New" charset="0"/>
              </a:rPr>
              <a:t>v.begin</a:t>
            </a:r>
            <a:r>
              <a:rPr lang="en-US" altLang="zh-CN" sz="1600" dirty="0">
                <a:solidFill>
                  <a:srgbClr val="000000"/>
                </a:solidFill>
                <a:latin typeface="Courier New" charset="0"/>
              </a:rPr>
              <a:t>(), </a:t>
            </a:r>
            <a:r>
              <a:rPr lang="en-US" altLang="zh-CN" sz="1600" dirty="0" err="1">
                <a:solidFill>
                  <a:srgbClr val="000000"/>
                </a:solidFill>
                <a:latin typeface="Courier New" charset="0"/>
              </a:rPr>
              <a:t>v.end</a:t>
            </a:r>
            <a:r>
              <a:rPr lang="en-US" altLang="zh-CN" sz="1600" dirty="0">
                <a:solidFill>
                  <a:srgbClr val="000000"/>
                </a:solidFill>
                <a:latin typeface="Courier New" charset="0"/>
              </a:rPr>
              <a:t>(), bind2nd(less&lt;</a:t>
            </a:r>
            <a:r>
              <a:rPr lang="en-US" altLang="zh-CN" sz="1600" dirty="0" err="1">
                <a:solidFill>
                  <a:srgbClr val="000000"/>
                </a:solidFill>
                <a:latin typeface="Courier New" charset="0"/>
              </a:rPr>
              <a:t>int</a:t>
            </a:r>
            <a:r>
              <a:rPr lang="en-US" altLang="zh-CN" sz="1600" dirty="0">
                <a:solidFill>
                  <a:srgbClr val="000000"/>
                </a:solidFill>
                <a:latin typeface="Courier New" charset="0"/>
              </a:rPr>
              <a:t>&gt;(), 0));</a:t>
            </a:r>
            <a:endParaRPr lang="zh-CN" altLang="en-US" sz="1600" dirty="0">
              <a:solidFill>
                <a:srgbClr val="000000"/>
              </a:solidFill>
              <a:latin typeface="Courier New" charset="0"/>
            </a:endParaRPr>
          </a:p>
        </p:txBody>
      </p:sp>
      <p:sp>
        <p:nvSpPr>
          <p:cNvPr id="20" name="矩形 19">
            <a:extLst>
              <a:ext uri="{FF2B5EF4-FFF2-40B4-BE49-F238E27FC236}">
                <a16:creationId xmlns:a16="http://schemas.microsoft.com/office/drawing/2014/main" id="{CD47C6C5-F9B7-4A12-B64E-E687DE763A9D}"/>
              </a:ext>
            </a:extLst>
          </p:cNvPr>
          <p:cNvSpPr/>
          <p:nvPr/>
        </p:nvSpPr>
        <p:spPr>
          <a:xfrm>
            <a:off x="1702464" y="1676400"/>
            <a:ext cx="5739071" cy="338554"/>
          </a:xfrm>
          <a:prstGeom prst="rect">
            <a:avLst/>
          </a:prstGeom>
          <a:solidFill>
            <a:schemeClr val="bg1"/>
          </a:solidFill>
          <a:ln>
            <a:solidFill>
              <a:schemeClr val="tx1"/>
            </a:solidFill>
          </a:ln>
        </p:spPr>
        <p:txBody>
          <a:bodyPr wrap="none">
            <a:spAutoFit/>
          </a:bodyPr>
          <a:lstStyle/>
          <a:p>
            <a:pPr lvl="0" algn="ctr">
              <a:spcAft>
                <a:spcPts val="1200"/>
              </a:spcAft>
              <a:defRPr/>
            </a:pPr>
            <a:r>
              <a:rPr lang="en-US" altLang="zh-CN" sz="1600" dirty="0">
                <a:solidFill>
                  <a:srgbClr val="000000"/>
                </a:solidFill>
                <a:latin typeface="Courier New" charset="0"/>
              </a:rPr>
              <a:t>sort(</a:t>
            </a:r>
            <a:r>
              <a:rPr lang="en-US" altLang="zh-CN" sz="1600" dirty="0" err="1">
                <a:solidFill>
                  <a:srgbClr val="000000"/>
                </a:solidFill>
                <a:latin typeface="Courier New" charset="0"/>
              </a:rPr>
              <a:t>vec.begin</a:t>
            </a:r>
            <a:r>
              <a:rPr lang="en-US" altLang="zh-CN" sz="1600" dirty="0">
                <a:solidFill>
                  <a:srgbClr val="000000"/>
                </a:solidFill>
                <a:latin typeface="Courier New" charset="0"/>
              </a:rPr>
              <a:t>(), </a:t>
            </a:r>
            <a:r>
              <a:rPr lang="en-US" altLang="zh-CN" sz="1600" dirty="0" err="1">
                <a:solidFill>
                  <a:srgbClr val="000000"/>
                </a:solidFill>
                <a:latin typeface="Courier New" charset="0"/>
              </a:rPr>
              <a:t>vec.end</a:t>
            </a:r>
            <a:r>
              <a:rPr lang="en-US" altLang="zh-CN" sz="1600" dirty="0">
                <a:solidFill>
                  <a:srgbClr val="000000"/>
                </a:solidFill>
                <a:latin typeface="Courier New" charset="0"/>
              </a:rPr>
              <a:t>(), greater&lt;int&gt;());</a:t>
            </a:r>
            <a:endParaRPr kumimoji="0" lang="en-US" altLang="zh-CN" sz="1600" b="1" i="0" u="none" strike="noStrike" kern="1200" cap="none" spc="0" normalizeH="0" baseline="0" noProof="0" dirty="0">
              <a:ln>
                <a:noFill/>
              </a:ln>
              <a:solidFill>
                <a:srgbClr val="000000"/>
              </a:solidFill>
              <a:effectLst/>
              <a:uLnTx/>
              <a:uFillTx/>
              <a:latin typeface="Courier New" charset="0"/>
            </a:endParaRPr>
          </a:p>
        </p:txBody>
      </p:sp>
    </p:spTree>
    <p:extLst>
      <p:ext uri="{BB962C8B-B14F-4D97-AF65-F5344CB8AC3E}">
        <p14:creationId xmlns:p14="http://schemas.microsoft.com/office/powerpoint/2010/main" val="416703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a:t>
            </a:r>
            <a:r>
              <a:rPr lang="en-US" sz="4000" dirty="0" err="1">
                <a:solidFill>
                  <a:srgbClr val="FF0000"/>
                </a:solidFill>
              </a:rPr>
              <a:t>Iterators</a:t>
            </a:r>
            <a:r>
              <a:rPr lang="en-US" sz="4000" dirty="0">
                <a:solidFill>
                  <a:srgbClr val="FF0000"/>
                </a:solidFill>
              </a:rPr>
              <a:t> in C++</a:t>
            </a:r>
            <a:endParaRPr lang="en-US" dirty="0">
              <a:solidFill>
                <a:srgbClr val="FF0000"/>
              </a:solidFill>
            </a:endParaRPr>
          </a:p>
        </p:txBody>
      </p:sp>
      <p:sp>
        <p:nvSpPr>
          <p:cNvPr id="691203" name="Rectangle 3"/>
          <p:cNvSpPr>
            <a:spLocks noChangeArrowheads="1"/>
          </p:cNvSpPr>
          <p:nvPr/>
        </p:nvSpPr>
        <p:spPr bwMode="auto">
          <a:xfrm>
            <a:off x="482600" y="1155700"/>
            <a:ext cx="8128000" cy="4168321"/>
          </a:xfrm>
          <a:prstGeom prst="rect">
            <a:avLst/>
          </a:prstGeom>
          <a:noFill/>
          <a:ln w="9525">
            <a:noFill/>
            <a:miter lim="800000"/>
            <a:headEnd/>
            <a:tailEnd/>
          </a:ln>
          <a:effectLst/>
        </p:spPr>
        <p:txBody>
          <a:bodyPr>
            <a:prstTxWarp prst="textNoShape">
              <a:avLst/>
            </a:prstTxWarp>
            <a:spAutoFit/>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C++ Standard Template Library makes extensive use of an abstract data type called an </a:t>
            </a:r>
            <a:r>
              <a:rPr kumimoji="0" lang="en-US" sz="2400" b="1" i="1" u="none" strike="noStrike" kern="1200" cap="none" spc="0" normalizeH="0" baseline="0" noProof="0" dirty="0" err="1">
                <a:ln>
                  <a:noFill/>
                </a:ln>
                <a:solidFill>
                  <a:srgbClr val="FF0000"/>
                </a:solidFill>
                <a:effectLst/>
                <a:uLnTx/>
                <a:uFillTx/>
                <a:latin typeface="Times New Roman" charset="0"/>
                <a:ea typeface="+mn-ea"/>
                <a:cs typeface="+mn-cs"/>
              </a:rPr>
              <a:t>iterator</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which supports stepping through a collection one element at a time.</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Every collection class in the STL exports an </a:t>
            </a:r>
            <a:r>
              <a:rPr kumimoji="0" lang="en-US" sz="2000" b="1" i="0" u="none" strike="noStrike" kern="1200" cap="none" spc="0" normalizeH="0" baseline="0" noProof="0" dirty="0">
                <a:ln>
                  <a:noFill/>
                </a:ln>
                <a:solidFill>
                  <a:srgbClr val="FF0000"/>
                </a:solidFill>
                <a:effectLst/>
                <a:uLnTx/>
                <a:uFillTx/>
                <a:latin typeface="Courier New"/>
                <a:ea typeface="+mn-ea"/>
                <a:cs typeface="Courier New"/>
              </a:rPr>
              <a:t>iterator</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type (a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nested type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along with two standard methods that produce iterators.  The </a:t>
            </a:r>
            <a:r>
              <a:rPr kumimoji="0" lang="en-US" sz="2000" b="1" i="0" u="none" strike="noStrike" kern="1200" cap="none" spc="0" normalizeH="0" baseline="0" noProof="0" dirty="0">
                <a:ln>
                  <a:noFill/>
                </a:ln>
                <a:solidFill>
                  <a:srgbClr val="FF0000"/>
                </a:solidFill>
                <a:effectLst/>
                <a:uLnTx/>
                <a:uFillTx/>
                <a:latin typeface="Courier New"/>
                <a:ea typeface="+mn-ea"/>
                <a:cs typeface="Courier New"/>
              </a:rPr>
              <a:t>begin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method returns an </a:t>
            </a:r>
            <a:r>
              <a:rPr kumimoji="0" lang="en-US" sz="2400" b="0" i="0" u="none" strike="noStrike" kern="1200" cap="none" spc="0" normalizeH="0" baseline="0" noProof="0" dirty="0" err="1">
                <a:ln>
                  <a:noFill/>
                </a:ln>
                <a:solidFill>
                  <a:srgbClr val="000000"/>
                </a:solidFill>
                <a:effectLst/>
                <a:uLnTx/>
                <a:uFillTx/>
                <a:latin typeface="Times New Roman" charset="0"/>
                <a:ea typeface="+mn-ea"/>
                <a:cs typeface="+mn-cs"/>
              </a:rPr>
              <a:t>iterator</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positioned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at the beginning of the collection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The </a:t>
            </a:r>
            <a:r>
              <a:rPr kumimoji="0" lang="en-US" sz="2000" b="1" i="0" u="none" strike="noStrike" kern="1200" cap="none" spc="0" normalizeH="0" baseline="0" noProof="0" dirty="0">
                <a:ln>
                  <a:noFill/>
                </a:ln>
                <a:solidFill>
                  <a:srgbClr val="FF0000"/>
                </a:solidFill>
                <a:effectLst/>
                <a:uLnTx/>
                <a:uFillTx/>
                <a:latin typeface="Courier New"/>
                <a:ea typeface="+mn-ea"/>
                <a:cs typeface="Courier New"/>
              </a:rPr>
              <a:t>end</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method returns an </a:t>
            </a:r>
            <a:r>
              <a:rPr kumimoji="0" lang="en-US" sz="2400" b="0" i="0" u="none" strike="noStrike" kern="1200" cap="none" spc="0" normalizeH="0" baseline="0" noProof="0" dirty="0" err="1">
                <a:ln>
                  <a:noFill/>
                </a:ln>
                <a:solidFill>
                  <a:srgbClr val="000000"/>
                </a:solidFill>
                <a:effectLst/>
                <a:uLnTx/>
                <a:uFillTx/>
                <a:latin typeface="Times New Roman" charset="0"/>
                <a:ea typeface="+mn-ea"/>
                <a:cs typeface="+mn-cs"/>
              </a:rPr>
              <a:t>iterator</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positioned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just past the final element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err="1">
                <a:ln>
                  <a:noFill/>
                </a:ln>
                <a:solidFill>
                  <a:srgbClr val="000000"/>
                </a:solidFill>
                <a:effectLst/>
                <a:uLnTx/>
                <a:uFillTx/>
                <a:latin typeface="Times New Roman" charset="0"/>
                <a:ea typeface="+mn-ea"/>
                <a:cs typeface="+mn-cs"/>
              </a:rPr>
              <a:t>Iterators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in C++ use a syntax derived from pointers.  Given an </a:t>
            </a:r>
            <a:r>
              <a:rPr kumimoji="0" lang="en-US" sz="2400" b="0" i="0" u="none" strike="noStrike" kern="1200" cap="none" spc="0" normalizeH="0" baseline="0" noProof="0" dirty="0" err="1">
                <a:ln>
                  <a:noFill/>
                </a:ln>
                <a:solidFill>
                  <a:srgbClr val="000000"/>
                </a:solidFill>
                <a:effectLst/>
                <a:uLnTx/>
                <a:uFillTx/>
                <a:latin typeface="Times New Roman" charset="0"/>
                <a:ea typeface="+mn-ea"/>
                <a:cs typeface="+mn-cs"/>
              </a:rPr>
              <a:t>iterator</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one reads the corresponding value by dereferencing the </a:t>
            </a:r>
            <a:r>
              <a:rPr kumimoji="0" lang="en-US" sz="2400" b="0" i="0" u="none" strike="noStrike" kern="1200" cap="none" spc="0" normalizeH="0" baseline="0" noProof="0" dirty="0" err="1">
                <a:ln>
                  <a:noFill/>
                </a:ln>
                <a:solidFill>
                  <a:srgbClr val="000000"/>
                </a:solidFill>
                <a:effectLst/>
                <a:uLnTx/>
                <a:uFillTx/>
                <a:latin typeface="Times New Roman" charset="0"/>
                <a:ea typeface="+mn-ea"/>
                <a:cs typeface="+mn-cs"/>
              </a:rPr>
              <a:t>iterator</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variable and increments it using the </a:t>
            </a:r>
            <a:r>
              <a:rPr kumimoji="0" lang="en-US" sz="2000" b="1" i="0" u="none" strike="noStrike" kern="1200" cap="none" spc="0" normalizeH="0" baseline="0" noProof="0" dirty="0">
                <a:ln>
                  <a:noFill/>
                </a:ln>
                <a:solidFill>
                  <a:srgbClr val="FF0000"/>
                </a:solidFill>
                <a:effectLst/>
                <a:uLnTx/>
                <a:uFillTx/>
                <a:latin typeface="Courier New"/>
                <a:ea typeface="+mn-ea"/>
                <a:cs typeface="Courier New"/>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operator.  The pattern for using an iterator to loop over a collection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c</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is:</a:t>
            </a:r>
          </a:p>
        </p:txBody>
      </p:sp>
      <p:sp>
        <p:nvSpPr>
          <p:cNvPr id="25" name="Text Box 13"/>
          <p:cNvSpPr txBox="1">
            <a:spLocks noChangeArrowheads="1"/>
          </p:cNvSpPr>
          <p:nvPr/>
        </p:nvSpPr>
        <p:spPr bwMode="auto">
          <a:xfrm>
            <a:off x="609600" y="5410200"/>
            <a:ext cx="7924800" cy="92333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rPr>
              <a:t>for (</a:t>
            </a:r>
            <a:r>
              <a:rPr lang="en-US" sz="1800" b="0" i="1" dirty="0" err="1">
                <a:solidFill>
                  <a:srgbClr val="000000"/>
                </a:solidFill>
                <a:latin typeface="Times New Roman"/>
                <a:cs typeface="Times New Roman"/>
              </a:rPr>
              <a:t>ctype</a:t>
            </a:r>
            <a:r>
              <a:rPr kumimoji="0" lang="en-US" sz="1800" b="1" i="0" u="none" strike="noStrike" kern="1200" cap="none" spc="0" normalizeH="0" baseline="0" noProof="0" dirty="0">
                <a:ln>
                  <a:noFill/>
                </a:ln>
                <a:solidFill>
                  <a:srgbClr val="000000"/>
                </a:solidFill>
                <a:effectLst/>
                <a:uLnTx/>
                <a:uFillTx/>
                <a:latin typeface="Courier New" charset="0"/>
              </a:rPr>
              <a:t>::</a:t>
            </a:r>
            <a:r>
              <a:rPr kumimoji="0" lang="en-US" sz="1800" b="1" i="0" u="none" strike="noStrike" kern="1200" cap="none" spc="0" normalizeH="0" baseline="0" noProof="0" dirty="0">
                <a:ln>
                  <a:noFill/>
                </a:ln>
                <a:solidFill>
                  <a:srgbClr val="FF0000"/>
                </a:solidFill>
                <a:effectLst/>
                <a:uLnTx/>
                <a:uFillTx/>
                <a:latin typeface="Courier New" charset="0"/>
              </a:rPr>
              <a:t>iterator</a:t>
            </a:r>
            <a:r>
              <a:rPr kumimoji="0" lang="en-US" sz="1800" b="1" i="0" u="none" strike="noStrike" kern="1200" cap="none" spc="0" normalizeH="0" baseline="0" noProof="0" dirty="0">
                <a:ln>
                  <a:noFill/>
                </a:ln>
                <a:solidFill>
                  <a:srgbClr val="000000"/>
                </a:solidFill>
                <a:effectLst/>
                <a:uLnTx/>
                <a:uFillTx/>
                <a:latin typeface="Courier New" charset="0"/>
              </a:rPr>
              <a:t> it = </a:t>
            </a:r>
            <a:r>
              <a:rPr kumimoji="0" lang="en-US" sz="1800" b="1" i="0" u="none" strike="noStrike" kern="1200" cap="none" spc="0" normalizeH="0" baseline="0" noProof="0" dirty="0" err="1">
                <a:ln>
                  <a:noFill/>
                </a:ln>
                <a:solidFill>
                  <a:srgbClr val="000000"/>
                </a:solidFill>
                <a:effectLst/>
                <a:uLnTx/>
                <a:uFillTx/>
                <a:latin typeface="Courier New" charset="0"/>
              </a:rPr>
              <a:t>c.</a:t>
            </a:r>
            <a:r>
              <a:rPr kumimoji="0" lang="en-US" sz="1800" b="1" i="0" u="none" strike="noStrike" kern="1200" cap="none" spc="0" normalizeH="0" baseline="0" noProof="0" dirty="0" err="1">
                <a:ln>
                  <a:noFill/>
                </a:ln>
                <a:solidFill>
                  <a:srgbClr val="FF0000"/>
                </a:solidFill>
                <a:effectLst/>
                <a:uLnTx/>
                <a:uFillTx/>
                <a:latin typeface="Courier New" charset="0"/>
              </a:rPr>
              <a:t>begin</a:t>
            </a:r>
            <a:r>
              <a:rPr kumimoji="0" lang="en-US" sz="1800" b="1" i="0" u="none" strike="noStrike" kern="1200" cap="none" spc="0" normalizeH="0" baseline="0" noProof="0" dirty="0">
                <a:ln>
                  <a:noFill/>
                </a:ln>
                <a:solidFill>
                  <a:srgbClr val="000000"/>
                </a:solidFill>
                <a:effectLst/>
                <a:uLnTx/>
                <a:uFillTx/>
                <a:latin typeface="Courier New" charset="0"/>
              </a:rPr>
              <a:t>(); it &lt; </a:t>
            </a:r>
            <a:r>
              <a:rPr kumimoji="0" lang="en-US" sz="1800" b="1" i="0" u="none" strike="noStrike" kern="1200" cap="none" spc="0" normalizeH="0" baseline="0" noProof="0" dirty="0" err="1">
                <a:ln>
                  <a:noFill/>
                </a:ln>
                <a:solidFill>
                  <a:srgbClr val="000000"/>
                </a:solidFill>
                <a:effectLst/>
                <a:uLnTx/>
                <a:uFillTx/>
                <a:latin typeface="Courier New" charset="0"/>
              </a:rPr>
              <a:t>c.</a:t>
            </a:r>
            <a:r>
              <a:rPr kumimoji="0" lang="en-US" sz="1800" b="1" i="0" u="none" strike="noStrike" kern="1200" cap="none" spc="0" normalizeH="0" baseline="0" noProof="0" dirty="0" err="1">
                <a:ln>
                  <a:noFill/>
                </a:ln>
                <a:solidFill>
                  <a:srgbClr val="FF0000"/>
                </a:solidFill>
                <a:effectLst/>
                <a:uLnTx/>
                <a:uFillTx/>
                <a:latin typeface="Courier New" charset="0"/>
              </a:rPr>
              <a:t>end</a:t>
            </a:r>
            <a:r>
              <a:rPr kumimoji="0" lang="en-US" sz="1800" b="1" i="0" u="none" strike="noStrike" kern="1200" cap="none" spc="0" normalizeH="0" baseline="0" noProof="0" dirty="0">
                <a:ln>
                  <a:noFill/>
                </a:ln>
                <a:solidFill>
                  <a:srgbClr val="000000"/>
                </a:solidFill>
                <a:effectLst/>
                <a:uLnTx/>
                <a:uFillTx/>
                <a:latin typeface="Courier New" charset="0"/>
              </a:rPr>
              <a:t>(); it</a:t>
            </a:r>
            <a:r>
              <a:rPr kumimoji="0" lang="en-US" sz="1800" b="1" i="0" u="none" strike="noStrike" kern="1200" cap="none" spc="0" normalizeH="0" baseline="0" noProof="0" dirty="0">
                <a:ln>
                  <a:noFill/>
                </a:ln>
                <a:solidFill>
                  <a:srgbClr val="FF0000"/>
                </a:solidFill>
                <a:effectLst/>
                <a:uLnTx/>
                <a:uFillTx/>
                <a:latin typeface="Courier New" charset="0"/>
              </a:rPr>
              <a:t>++</a:t>
            </a:r>
            <a:r>
              <a:rPr kumimoji="0" lang="en-US" sz="1800" b="1" i="0" u="none" strike="noStrike" kern="1200" cap="none" spc="0" normalizeH="0" baseline="0" noProof="0" dirty="0">
                <a:ln>
                  <a:noFill/>
                </a:ln>
                <a:solidFill>
                  <a:srgbClr val="000000"/>
                </a:solidFill>
                <a:effectLst/>
                <a:uLnTx/>
                <a:uFillTx/>
                <a:latin typeface="Courier New"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rPr>
              <a:t>   </a:t>
            </a:r>
            <a:r>
              <a:rPr kumimoji="0" lang="en-US" sz="1800" b="0" i="1" u="none" strike="noStrike" kern="1200" cap="none" spc="0" normalizeH="0" baseline="0" noProof="0" dirty="0">
                <a:ln>
                  <a:noFill/>
                </a:ln>
                <a:solidFill>
                  <a:srgbClr val="000000"/>
                </a:solidFill>
                <a:effectLst/>
                <a:uLnTx/>
                <a:uFillTx/>
                <a:latin typeface="Times New Roman"/>
                <a:cs typeface="Times New Roman"/>
              </a:rPr>
              <a:t>. . . Body of loop involving </a:t>
            </a:r>
            <a:r>
              <a:rPr kumimoji="0" lang="en-US" sz="1800" b="1" i="0" u="none" strike="noStrike" kern="1200" cap="none" spc="0" normalizeH="0" baseline="0" noProof="0" dirty="0">
                <a:ln>
                  <a:noFill/>
                </a:ln>
                <a:solidFill>
                  <a:srgbClr val="FF0000"/>
                </a:solidFill>
                <a:effectLst/>
                <a:uLnTx/>
                <a:uFillTx/>
                <a:latin typeface="Courier New"/>
                <a:cs typeface="Courier New"/>
              </a:rPr>
              <a:t>*</a:t>
            </a:r>
            <a:r>
              <a:rPr kumimoji="0" lang="en-US" sz="1800" b="1" i="0" u="none" strike="noStrike" kern="1200" cap="none" spc="0" normalizeH="0" baseline="0" noProof="0" dirty="0">
                <a:ln>
                  <a:noFill/>
                </a:ln>
                <a:effectLst/>
                <a:uLnTx/>
                <a:uFillTx/>
                <a:latin typeface="Courier New"/>
                <a:cs typeface="Courier New"/>
              </a:rPr>
              <a:t>it</a:t>
            </a:r>
            <a:r>
              <a:rPr kumimoji="0" lang="en-US" sz="1800" b="0" i="1" u="none" strike="noStrike" kern="1200" cap="none" spc="0" normalizeH="0" baseline="0" noProof="0" dirty="0">
                <a:ln>
                  <a:noFill/>
                </a:ln>
                <a:solidFill>
                  <a:srgbClr val="000000"/>
                </a:solidFill>
                <a:effectLst/>
                <a:uLnTx/>
                <a:uFillTx/>
                <a:latin typeface="Times New Roman"/>
                <a:cs typeface="Times New Roman"/>
              </a:rPr>
              <a:t>  . . .</a:t>
            </a:r>
            <a:endParaRPr kumimoji="0" lang="en-US" sz="1800" b="1" i="0" u="none" strike="noStrike" kern="1200" cap="none" spc="0" normalizeH="0" baseline="0" noProof="0" dirty="0">
              <a:ln>
                <a:noFill/>
              </a:ln>
              <a:solidFill>
                <a:srgbClr val="000000"/>
              </a:solidFill>
              <a:effectLst/>
              <a:uLnTx/>
              <a:uFillTx/>
              <a:latin typeface="Courier New"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rPr>
              <a:t>}</a:t>
            </a:r>
            <a:endParaRPr kumimoji="0" lang="en-US" sz="2000" b="1" i="0" u="none" strike="noStrike" kern="1200" cap="none" spc="0" normalizeH="0" baseline="0" noProof="0" dirty="0">
              <a:ln>
                <a:noFill/>
              </a:ln>
              <a:solidFill>
                <a:srgbClr val="000000"/>
              </a:solidFill>
              <a:effectLst/>
              <a:uLnTx/>
              <a:uFillTx/>
              <a:latin typeface="Courier New" charset="0"/>
              <a:ea typeface="+mn-ea"/>
              <a:cs typeface="+mn-cs"/>
            </a:endParaRPr>
          </a:p>
        </p:txBody>
      </p:sp>
    </p:spTree>
    <p:extLst>
      <p:ext uri="{BB962C8B-B14F-4D97-AF65-F5344CB8AC3E}">
        <p14:creationId xmlns:p14="http://schemas.microsoft.com/office/powerpoint/2010/main" val="383014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2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20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Example: </a:t>
            </a:r>
            <a:r>
              <a:rPr lang="en-US" altLang="zh-CN" sz="4000" dirty="0" err="1">
                <a:solidFill>
                  <a:srgbClr val="FF0000"/>
                </a:solidFill>
              </a:rPr>
              <a:t>TwoLetterWords</a:t>
            </a:r>
            <a:endParaRPr lang="en-US" sz="4000" dirty="0">
              <a:solidFill>
                <a:schemeClr val="tx1"/>
              </a:solidFill>
            </a:endParaRPr>
          </a:p>
        </p:txBody>
      </p:sp>
      <p:sp>
        <p:nvSpPr>
          <p:cNvPr id="636943" name="Text Box 15"/>
          <p:cNvSpPr txBox="1">
            <a:spLocks noChangeArrowheads="1"/>
          </p:cNvSpPr>
          <p:nvPr/>
        </p:nvSpPr>
        <p:spPr bwMode="auto">
          <a:xfrm>
            <a:off x="421481" y="1219200"/>
            <a:ext cx="8301038" cy="5047536"/>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Courier New" charset="0"/>
                <a:ea typeface="+mn-ea"/>
                <a:cs typeface="+mn-cs"/>
              </a:rPr>
              <a:t>int</a:t>
            </a:r>
            <a:r>
              <a:rPr kumimoji="0" lang="en-US" sz="1400" b="1" i="0" u="none" strike="noStrike" kern="1200" cap="none" spc="0" normalizeH="0" baseline="0" noProof="0" dirty="0" smtClean="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main()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Lexicon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english</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("EnglishWords.dat");</a:t>
            </a:r>
          </a:p>
          <a:p>
            <a:pPr lvl="0"/>
            <a:r>
              <a:rPr lang="en-US" altLang="zh-CN" dirty="0">
                <a:solidFill>
                  <a:srgbClr val="000000"/>
                </a:solidFill>
                <a:latin typeface="Courier New" charset="0"/>
              </a:rPr>
              <a:t>   for (</a:t>
            </a:r>
            <a:r>
              <a:rPr lang="en-US" altLang="zh-CN" dirty="0">
                <a:latin typeface="Courier New" charset="0"/>
              </a:rPr>
              <a:t>Lexicon::</a:t>
            </a:r>
            <a:r>
              <a:rPr lang="en-US" altLang="zh-CN" dirty="0">
                <a:solidFill>
                  <a:srgbClr val="FF0000"/>
                </a:solidFill>
                <a:latin typeface="Courier New" charset="0"/>
              </a:rPr>
              <a:t>iterator</a:t>
            </a:r>
            <a:r>
              <a:rPr lang="en-US" altLang="zh-CN" dirty="0">
                <a:latin typeface="Courier New" charset="0"/>
              </a:rPr>
              <a:t> </a:t>
            </a:r>
            <a:r>
              <a:rPr lang="en-US" altLang="zh-CN" dirty="0">
                <a:solidFill>
                  <a:srgbClr val="000000"/>
                </a:solidFill>
                <a:latin typeface="Courier New" charset="0"/>
              </a:rPr>
              <a:t>it = </a:t>
            </a:r>
            <a:r>
              <a:rPr lang="en-US" altLang="zh-CN" dirty="0" err="1">
                <a:solidFill>
                  <a:srgbClr val="000000"/>
                </a:solidFill>
                <a:latin typeface="Courier New" charset="0"/>
              </a:rPr>
              <a:t>english.</a:t>
            </a:r>
            <a:r>
              <a:rPr lang="en-US" altLang="zh-CN" dirty="0" err="1">
                <a:solidFill>
                  <a:srgbClr val="FF0000"/>
                </a:solidFill>
                <a:latin typeface="Courier New" charset="0"/>
              </a:rPr>
              <a:t>begin</a:t>
            </a:r>
            <a:r>
              <a:rPr lang="en-US" altLang="zh-CN" dirty="0">
                <a:solidFill>
                  <a:srgbClr val="000000"/>
                </a:solidFill>
                <a:latin typeface="Courier New" charset="0"/>
              </a:rPr>
              <a:t>(); it != </a:t>
            </a:r>
            <a:r>
              <a:rPr lang="en-US" altLang="zh-CN" dirty="0" err="1">
                <a:solidFill>
                  <a:srgbClr val="000000"/>
                </a:solidFill>
                <a:latin typeface="Courier New" charset="0"/>
              </a:rPr>
              <a:t>english.</a:t>
            </a:r>
            <a:r>
              <a:rPr lang="en-US" altLang="zh-CN" dirty="0" err="1">
                <a:solidFill>
                  <a:srgbClr val="FF0000"/>
                </a:solidFill>
                <a:latin typeface="Courier New" charset="0"/>
              </a:rPr>
              <a:t>end</a:t>
            </a:r>
            <a:r>
              <a:rPr lang="en-US" altLang="zh-CN" dirty="0">
                <a:solidFill>
                  <a:srgbClr val="000000"/>
                </a:solidFill>
                <a:latin typeface="Courier New" charset="0"/>
              </a:rPr>
              <a:t>(); it</a:t>
            </a:r>
            <a:r>
              <a:rPr lang="en-US" altLang="zh-CN" dirty="0">
                <a:solidFill>
                  <a:srgbClr val="FF0000"/>
                </a:solidFill>
                <a:latin typeface="Courier New" charset="0"/>
              </a:rPr>
              <a:t>++</a:t>
            </a:r>
            <a:r>
              <a:rPr lang="en-US" altLang="zh-CN" dirty="0">
                <a:solidFill>
                  <a:srgbClr val="000000"/>
                </a:solidFill>
                <a:latin typeface="Courier New" charset="0"/>
              </a:rPr>
              <a:t>) {</a:t>
            </a:r>
          </a:p>
          <a:p>
            <a:pPr lvl="0"/>
            <a:r>
              <a:rPr lang="en-US" altLang="zh-CN" dirty="0">
                <a:solidFill>
                  <a:srgbClr val="000000"/>
                </a:solidFill>
                <a:latin typeface="Courier New" charset="0"/>
              </a:rPr>
              <a:t>      string word = </a:t>
            </a:r>
            <a:r>
              <a:rPr lang="en-US" altLang="zh-CN" dirty="0">
                <a:solidFill>
                  <a:srgbClr val="FF0000"/>
                </a:solidFill>
                <a:latin typeface="Courier New" charset="0"/>
              </a:rPr>
              <a:t>*</a:t>
            </a:r>
            <a:r>
              <a:rPr lang="en-US" altLang="zh-CN" dirty="0">
                <a:solidFill>
                  <a:srgbClr val="000000"/>
                </a:solidFill>
                <a:latin typeface="Courier New" charset="0"/>
              </a:rPr>
              <a:t>it;</a:t>
            </a:r>
          </a:p>
          <a:p>
            <a:pPr lvl="0"/>
            <a:r>
              <a:rPr lang="en-US" altLang="zh-CN" dirty="0">
                <a:solidFill>
                  <a:srgbClr val="000000"/>
                </a:solidFill>
                <a:latin typeface="Courier New" charset="0"/>
              </a:rPr>
              <a:t>      if (</a:t>
            </a:r>
            <a:r>
              <a:rPr lang="en-US" altLang="zh-CN" dirty="0" err="1">
                <a:solidFill>
                  <a:srgbClr val="000000"/>
                </a:solidFill>
                <a:latin typeface="Courier New" charset="0"/>
              </a:rPr>
              <a:t>word.length</a:t>
            </a:r>
            <a:r>
              <a:rPr lang="en-US" altLang="zh-CN" dirty="0">
                <a:solidFill>
                  <a:srgbClr val="000000"/>
                </a:solidFill>
                <a:latin typeface="Courier New" charset="0"/>
              </a:rPr>
              <a:t>() == 2) {</a:t>
            </a:r>
          </a:p>
          <a:p>
            <a:pPr lvl="0"/>
            <a:r>
              <a:rPr lang="en-US" altLang="zh-CN" dirty="0">
                <a:solidFill>
                  <a:srgbClr val="000000"/>
                </a:solidFill>
                <a:latin typeface="Courier New" charset="0"/>
              </a:rPr>
              <a:t>         </a:t>
            </a:r>
            <a:r>
              <a:rPr lang="en-US" altLang="zh-CN" dirty="0" err="1">
                <a:solidFill>
                  <a:srgbClr val="000000"/>
                </a:solidFill>
                <a:latin typeface="Courier New" charset="0"/>
              </a:rPr>
              <a:t>cout</a:t>
            </a:r>
            <a:r>
              <a:rPr lang="en-US" altLang="zh-CN" dirty="0">
                <a:solidFill>
                  <a:srgbClr val="000000"/>
                </a:solidFill>
                <a:latin typeface="Courier New" charset="0"/>
              </a:rPr>
              <a:t> &lt;&lt; word &lt;&lt; </a:t>
            </a:r>
            <a:r>
              <a:rPr lang="en-US" altLang="zh-CN" dirty="0" err="1">
                <a:solidFill>
                  <a:srgbClr val="000000"/>
                </a:solidFill>
                <a:latin typeface="Courier New" charset="0"/>
              </a:rPr>
              <a:t>endl</a:t>
            </a:r>
            <a:r>
              <a:rPr lang="en-US" altLang="zh-CN" dirty="0">
                <a:solidFill>
                  <a:srgbClr val="000000"/>
                </a:solidFill>
                <a:latin typeface="Courier New" charset="0"/>
              </a:rPr>
              <a:t>;</a:t>
            </a:r>
          </a:p>
          <a:p>
            <a:pPr lvl="0"/>
            <a:r>
              <a:rPr lang="en-US" altLang="zh-CN" dirty="0">
                <a:solidFill>
                  <a:srgbClr val="000000"/>
                </a:solidFill>
                <a:latin typeface="Courier New" charset="0"/>
              </a:rPr>
              <a:t>      }</a:t>
            </a:r>
          </a:p>
          <a:p>
            <a:pPr lvl="0"/>
            <a:r>
              <a:rPr lang="en-US" altLang="zh-CN" dirty="0">
                <a:solidFill>
                  <a:srgbClr val="000000"/>
                </a:solidFill>
                <a:latin typeface="Courier New" charset="0"/>
              </a:rPr>
              <a:t>      if (</a:t>
            </a:r>
            <a:r>
              <a:rPr lang="en-US" altLang="zh-CN" dirty="0">
                <a:latin typeface="Courier New" charset="0"/>
              </a:rPr>
              <a:t>it</a:t>
            </a:r>
            <a:r>
              <a:rPr lang="en-US" altLang="zh-CN" dirty="0">
                <a:solidFill>
                  <a:srgbClr val="FF0000"/>
                </a:solidFill>
                <a:latin typeface="Courier New" charset="0"/>
              </a:rPr>
              <a:t>-&gt;</a:t>
            </a:r>
            <a:r>
              <a:rPr lang="en-US" altLang="zh-CN" dirty="0">
                <a:solidFill>
                  <a:srgbClr val="000000"/>
                </a:solidFill>
                <a:latin typeface="Courier New" charset="0"/>
              </a:rPr>
              <a:t>length() == 2) {</a:t>
            </a:r>
          </a:p>
          <a:p>
            <a:pPr lvl="0"/>
            <a:r>
              <a:rPr lang="en-US" altLang="zh-CN" dirty="0">
                <a:solidFill>
                  <a:srgbClr val="000000"/>
                </a:solidFill>
                <a:latin typeface="Courier New" charset="0"/>
              </a:rPr>
              <a:t>         </a:t>
            </a:r>
            <a:r>
              <a:rPr lang="en-US" altLang="zh-CN" dirty="0" err="1">
                <a:solidFill>
                  <a:srgbClr val="000000"/>
                </a:solidFill>
                <a:latin typeface="Courier New" charset="0"/>
              </a:rPr>
              <a:t>cout</a:t>
            </a:r>
            <a:r>
              <a:rPr lang="en-US" altLang="zh-CN" dirty="0">
                <a:solidFill>
                  <a:srgbClr val="000000"/>
                </a:solidFill>
                <a:latin typeface="Courier New" charset="0"/>
              </a:rPr>
              <a:t> &lt;&lt; *it &lt;&lt; </a:t>
            </a:r>
            <a:r>
              <a:rPr lang="en-US" altLang="zh-CN" dirty="0" err="1">
                <a:solidFill>
                  <a:srgbClr val="000000"/>
                </a:solidFill>
                <a:latin typeface="Courier New" charset="0"/>
              </a:rPr>
              <a:t>endl</a:t>
            </a:r>
            <a:r>
              <a:rPr lang="en-US" altLang="zh-CN" dirty="0">
                <a:solidFill>
                  <a:srgbClr val="000000"/>
                </a:solidFill>
                <a:latin typeface="Courier New" charset="0"/>
              </a:rPr>
              <a:t>;</a:t>
            </a:r>
          </a:p>
          <a:p>
            <a:pPr lvl="0"/>
            <a:r>
              <a:rPr lang="en-US" altLang="zh-CN" dirty="0">
                <a:solidFill>
                  <a:srgbClr val="000000"/>
                </a:solidFill>
                <a:latin typeface="Courier New" charset="0"/>
              </a:rPr>
              <a:t>      }</a:t>
            </a:r>
          </a:p>
          <a:p>
            <a:pPr lvl="0"/>
            <a:r>
              <a:rPr lang="en-US" altLang="zh-CN" dirty="0">
                <a:solidFill>
                  <a:srgbClr val="000000"/>
                </a:solidFill>
                <a:latin typeface="Courier New" charset="0"/>
              </a:rPr>
              <a:t>   </a:t>
            </a:r>
            <a:r>
              <a:rPr lang="en-US" altLang="zh-CN" dirty="0" smtClean="0">
                <a:solidFill>
                  <a:srgbClr val="000000"/>
                </a:solidFill>
                <a:latin typeface="Courier New" charset="0"/>
              </a:rPr>
              <a:t>}</a:t>
            </a:r>
          </a:p>
          <a:p>
            <a:pPr lvl="0"/>
            <a:r>
              <a:rPr lang="en-US" altLang="zh-CN" dirty="0">
                <a:solidFill>
                  <a:srgbClr val="000000"/>
                </a:solidFill>
                <a:latin typeface="Courier New" charset="0"/>
              </a:rPr>
              <a:t> </a:t>
            </a:r>
            <a:r>
              <a:rPr lang="en-US" altLang="zh-CN" dirty="0" smtClean="0">
                <a:solidFill>
                  <a:srgbClr val="000000"/>
                </a:solidFill>
                <a:latin typeface="Courier New" charset="0"/>
              </a:rPr>
              <a:t>  Lexicon</a:t>
            </a:r>
            <a:r>
              <a:rPr lang="en-US" altLang="zh-CN" dirty="0">
                <a:solidFill>
                  <a:srgbClr val="000000"/>
                </a:solidFill>
                <a:latin typeface="Courier New" charset="0"/>
              </a:rPr>
              <a:t>::iterator it = </a:t>
            </a:r>
            <a:r>
              <a:rPr lang="en-US" altLang="zh-CN" dirty="0" err="1" smtClean="0">
                <a:solidFill>
                  <a:srgbClr val="000000"/>
                </a:solidFill>
                <a:latin typeface="Courier New" charset="0"/>
              </a:rPr>
              <a:t>english.begin</a:t>
            </a:r>
            <a:r>
              <a:rPr lang="en-US" altLang="zh-CN" dirty="0" smtClean="0">
                <a:solidFill>
                  <a:srgbClr val="000000"/>
                </a:solidFill>
                <a:latin typeface="Courier New" charset="0"/>
              </a:rPr>
              <a:t>();</a:t>
            </a:r>
            <a:endParaRPr lang="en-US" altLang="zh-CN" dirty="0">
              <a:solidFill>
                <a:srgbClr val="000000"/>
              </a:solidFill>
              <a:latin typeface="Courier New" charset="0"/>
            </a:endParaRPr>
          </a:p>
          <a:p>
            <a:pPr lvl="0"/>
            <a:r>
              <a:rPr lang="en-US" altLang="zh-CN" dirty="0">
                <a:solidFill>
                  <a:srgbClr val="000000"/>
                </a:solidFill>
                <a:latin typeface="Courier New" charset="0"/>
              </a:rPr>
              <a:t>   </a:t>
            </a:r>
            <a:r>
              <a:rPr lang="en-US" altLang="zh-CN" dirty="0">
                <a:solidFill>
                  <a:srgbClr val="FF0000"/>
                </a:solidFill>
                <a:latin typeface="Courier New" charset="0"/>
              </a:rPr>
              <a:t>while</a:t>
            </a:r>
            <a:r>
              <a:rPr lang="en-US" altLang="zh-CN" dirty="0">
                <a:solidFill>
                  <a:srgbClr val="000000"/>
                </a:solidFill>
                <a:latin typeface="Courier New" charset="0"/>
              </a:rPr>
              <a:t> (it != </a:t>
            </a:r>
            <a:r>
              <a:rPr lang="en-US" altLang="zh-CN" dirty="0" err="1">
                <a:solidFill>
                  <a:srgbClr val="000000"/>
                </a:solidFill>
                <a:latin typeface="Courier New" charset="0"/>
              </a:rPr>
              <a:t>english.end</a:t>
            </a:r>
            <a:r>
              <a:rPr lang="en-US" altLang="zh-CN" dirty="0">
                <a:solidFill>
                  <a:srgbClr val="000000"/>
                </a:solidFill>
                <a:latin typeface="Courier New" charset="0"/>
              </a:rPr>
              <a:t>()) {</a:t>
            </a:r>
          </a:p>
          <a:p>
            <a:pPr lvl="0"/>
            <a:r>
              <a:rPr lang="en-US" altLang="zh-CN" dirty="0">
                <a:solidFill>
                  <a:srgbClr val="000000"/>
                </a:solidFill>
                <a:latin typeface="Courier New" charset="0"/>
              </a:rPr>
              <a:t>      string word = </a:t>
            </a:r>
            <a:r>
              <a:rPr lang="en-US" altLang="zh-CN" dirty="0">
                <a:solidFill>
                  <a:srgbClr val="FF0000"/>
                </a:solidFill>
                <a:latin typeface="Courier New" charset="0"/>
              </a:rPr>
              <a:t>*</a:t>
            </a:r>
            <a:r>
              <a:rPr lang="en-US" altLang="zh-CN" dirty="0">
                <a:solidFill>
                  <a:srgbClr val="000000"/>
                </a:solidFill>
                <a:latin typeface="Courier New" charset="0"/>
              </a:rPr>
              <a:t>it</a:t>
            </a:r>
            <a:r>
              <a:rPr lang="en-US" altLang="zh-CN" dirty="0">
                <a:solidFill>
                  <a:srgbClr val="FF0000"/>
                </a:solidFill>
                <a:latin typeface="Courier New" charset="0"/>
              </a:rPr>
              <a:t>++</a:t>
            </a:r>
            <a:r>
              <a:rPr lang="en-US" altLang="zh-CN" dirty="0">
                <a:solidFill>
                  <a:srgbClr val="000000"/>
                </a:solidFill>
                <a:latin typeface="Courier New" charset="0"/>
              </a:rPr>
              <a:t>;</a:t>
            </a:r>
          </a:p>
          <a:p>
            <a:pPr lvl="0"/>
            <a:r>
              <a:rPr lang="en-US" altLang="zh-CN" dirty="0">
                <a:solidFill>
                  <a:srgbClr val="000000"/>
                </a:solidFill>
                <a:latin typeface="Courier New" charset="0"/>
              </a:rPr>
              <a:t>      if (</a:t>
            </a:r>
            <a:r>
              <a:rPr lang="en-US" altLang="zh-CN" dirty="0" err="1">
                <a:solidFill>
                  <a:srgbClr val="000000"/>
                </a:solidFill>
                <a:latin typeface="Courier New" charset="0"/>
              </a:rPr>
              <a:t>word.length</a:t>
            </a:r>
            <a:r>
              <a:rPr lang="en-US" altLang="zh-CN" dirty="0">
                <a:solidFill>
                  <a:srgbClr val="000000"/>
                </a:solidFill>
                <a:latin typeface="Courier New" charset="0"/>
              </a:rPr>
              <a:t>() == 2) {</a:t>
            </a:r>
          </a:p>
          <a:p>
            <a:pPr lvl="0"/>
            <a:r>
              <a:rPr lang="en-US" altLang="zh-CN" dirty="0">
                <a:solidFill>
                  <a:srgbClr val="000000"/>
                </a:solidFill>
                <a:latin typeface="Courier New" charset="0"/>
              </a:rPr>
              <a:t>         </a:t>
            </a:r>
            <a:r>
              <a:rPr lang="en-US" altLang="zh-CN" dirty="0" err="1">
                <a:solidFill>
                  <a:srgbClr val="000000"/>
                </a:solidFill>
                <a:latin typeface="Courier New" charset="0"/>
              </a:rPr>
              <a:t>cout</a:t>
            </a:r>
            <a:r>
              <a:rPr lang="en-US" altLang="zh-CN" dirty="0">
                <a:solidFill>
                  <a:srgbClr val="000000"/>
                </a:solidFill>
                <a:latin typeface="Courier New" charset="0"/>
              </a:rPr>
              <a:t> &lt;&lt; word &lt;&lt; </a:t>
            </a:r>
            <a:r>
              <a:rPr lang="en-US" altLang="zh-CN" dirty="0" err="1">
                <a:solidFill>
                  <a:srgbClr val="000000"/>
                </a:solidFill>
                <a:latin typeface="Courier New" charset="0"/>
              </a:rPr>
              <a:t>endl</a:t>
            </a:r>
            <a:r>
              <a:rPr lang="en-US" altLang="zh-CN" dirty="0">
                <a:solidFill>
                  <a:srgbClr val="000000"/>
                </a:solidFill>
                <a:latin typeface="Courier New" charset="0"/>
              </a:rPr>
              <a:t>;</a:t>
            </a:r>
          </a:p>
          <a:p>
            <a:pPr lvl="0"/>
            <a:r>
              <a:rPr lang="en-US" altLang="zh-CN" dirty="0">
                <a:solidFill>
                  <a:srgbClr val="000000"/>
                </a:solidFill>
                <a:latin typeface="Courier New" charset="0"/>
              </a:rPr>
              <a:t>      </a:t>
            </a:r>
            <a:r>
              <a:rPr lang="en-US" altLang="zh-CN" dirty="0" smtClean="0">
                <a:solidFill>
                  <a:srgbClr val="000000"/>
                </a:solidFill>
                <a:latin typeface="Courier New" charset="0"/>
              </a:rPr>
              <a:t>}</a:t>
            </a:r>
          </a:p>
          <a:p>
            <a:pPr lvl="0"/>
            <a:r>
              <a:rPr lang="en-US" altLang="zh-CN" dirty="0">
                <a:solidFill>
                  <a:srgbClr val="000000"/>
                </a:solidFill>
                <a:latin typeface="Courier New" charset="0"/>
              </a:rPr>
              <a:t> </a:t>
            </a:r>
            <a:r>
              <a:rPr lang="en-US" altLang="zh-CN" dirty="0" smtClean="0">
                <a:solidFill>
                  <a:srgbClr val="000000"/>
                </a:solidFill>
                <a:latin typeface="Courier New" charset="0"/>
              </a:rPr>
              <a:t>     if </a:t>
            </a:r>
            <a:r>
              <a:rPr lang="en-US" altLang="zh-CN" dirty="0">
                <a:solidFill>
                  <a:srgbClr val="000000"/>
                </a:solidFill>
                <a:latin typeface="Courier New" charset="0"/>
              </a:rPr>
              <a:t>(</a:t>
            </a:r>
            <a:r>
              <a:rPr lang="en-US" altLang="zh-CN" dirty="0">
                <a:latin typeface="Courier New" charset="0"/>
              </a:rPr>
              <a:t>it</a:t>
            </a:r>
            <a:r>
              <a:rPr lang="en-US" altLang="zh-CN" dirty="0">
                <a:solidFill>
                  <a:srgbClr val="FF0000"/>
                </a:solidFill>
                <a:latin typeface="Courier New" charset="0"/>
              </a:rPr>
              <a:t>-&gt;</a:t>
            </a:r>
            <a:r>
              <a:rPr lang="en-US" altLang="zh-CN" dirty="0">
                <a:solidFill>
                  <a:srgbClr val="000000"/>
                </a:solidFill>
                <a:latin typeface="Courier New" charset="0"/>
              </a:rPr>
              <a:t>length() == 2) {</a:t>
            </a:r>
          </a:p>
          <a:p>
            <a:pPr lvl="0"/>
            <a:r>
              <a:rPr lang="en-US" altLang="zh-CN" dirty="0">
                <a:solidFill>
                  <a:srgbClr val="000000"/>
                </a:solidFill>
                <a:latin typeface="Courier New" charset="0"/>
              </a:rPr>
              <a:t>         </a:t>
            </a:r>
            <a:r>
              <a:rPr lang="en-US" altLang="zh-CN" dirty="0" err="1">
                <a:solidFill>
                  <a:srgbClr val="000000"/>
                </a:solidFill>
                <a:latin typeface="Courier New" charset="0"/>
              </a:rPr>
              <a:t>cout</a:t>
            </a:r>
            <a:r>
              <a:rPr lang="en-US" altLang="zh-CN" dirty="0">
                <a:solidFill>
                  <a:srgbClr val="000000"/>
                </a:solidFill>
                <a:latin typeface="Courier New" charset="0"/>
              </a:rPr>
              <a:t> &lt;&lt; </a:t>
            </a:r>
            <a:r>
              <a:rPr lang="en-US" altLang="zh-CN" dirty="0">
                <a:solidFill>
                  <a:srgbClr val="FF0000"/>
                </a:solidFill>
                <a:latin typeface="Courier New" charset="0"/>
              </a:rPr>
              <a:t>*</a:t>
            </a:r>
            <a:r>
              <a:rPr lang="en-US" altLang="zh-CN" dirty="0" smtClean="0">
                <a:solidFill>
                  <a:srgbClr val="000000"/>
                </a:solidFill>
                <a:latin typeface="Courier New" charset="0"/>
              </a:rPr>
              <a:t>it</a:t>
            </a:r>
            <a:r>
              <a:rPr lang="en-US" altLang="zh-CN" dirty="0" smtClean="0">
                <a:solidFill>
                  <a:srgbClr val="FF0000"/>
                </a:solidFill>
                <a:latin typeface="Courier New" charset="0"/>
              </a:rPr>
              <a:t>++</a:t>
            </a:r>
            <a:r>
              <a:rPr lang="en-US" altLang="zh-CN" dirty="0" smtClean="0">
                <a:solidFill>
                  <a:srgbClr val="000000"/>
                </a:solidFill>
                <a:latin typeface="Courier New" charset="0"/>
              </a:rPr>
              <a:t> </a:t>
            </a:r>
            <a:r>
              <a:rPr lang="en-US" altLang="zh-CN" dirty="0">
                <a:solidFill>
                  <a:srgbClr val="000000"/>
                </a:solidFill>
                <a:latin typeface="Courier New" charset="0"/>
              </a:rPr>
              <a:t>&lt;&lt; </a:t>
            </a:r>
            <a:r>
              <a:rPr lang="en-US" altLang="zh-CN" dirty="0" err="1">
                <a:solidFill>
                  <a:srgbClr val="000000"/>
                </a:solidFill>
                <a:latin typeface="Courier New" charset="0"/>
              </a:rPr>
              <a:t>endl</a:t>
            </a:r>
            <a:r>
              <a:rPr lang="en-US" altLang="zh-CN" dirty="0">
                <a:solidFill>
                  <a:srgbClr val="000000"/>
                </a:solidFill>
                <a:latin typeface="Courier New" charset="0"/>
              </a:rPr>
              <a:t>;</a:t>
            </a:r>
          </a:p>
          <a:p>
            <a:pPr lvl="0"/>
            <a:r>
              <a:rPr lang="en-US" altLang="zh-CN" dirty="0">
                <a:solidFill>
                  <a:srgbClr val="000000"/>
                </a:solidFill>
                <a:latin typeface="Courier New" charset="0"/>
              </a:rPr>
              <a:t>      }</a:t>
            </a:r>
          </a:p>
          <a:p>
            <a:pPr lvl="0"/>
            <a:r>
              <a:rPr lang="en-US" altLang="zh-CN" dirty="0">
                <a:solidFill>
                  <a:srgbClr val="000000"/>
                </a:solidFill>
                <a:latin typeface="Courier New" charset="0"/>
              </a:rPr>
              <a:t>   }</a:t>
            </a:r>
            <a:endParaRPr lang="en-US" altLang="zh-CN" dirty="0">
              <a:solidFill>
                <a:srgbClr val="000000"/>
              </a:solidFill>
              <a:latin typeface="Courier New" charset="0"/>
            </a:endParaRPr>
          </a:p>
          <a:p>
            <a:pPr lvl="0"/>
            <a:r>
              <a:rPr lang="en-US" dirty="0">
                <a:solidFill>
                  <a:srgbClr val="000000"/>
                </a:solidFill>
                <a:latin typeface="Courier New" charset="0"/>
              </a:rPr>
              <a:t>   </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return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a:t>
            </a:r>
          </a:p>
        </p:txBody>
      </p:sp>
    </p:spTree>
    <p:extLst>
      <p:ext uri="{BB962C8B-B14F-4D97-AF65-F5344CB8AC3E}">
        <p14:creationId xmlns:p14="http://schemas.microsoft.com/office/powerpoint/2010/main" val="37924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36943">
                                            <p:txEl>
                                              <p:pRg st="3" end="3"/>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36943">
                                            <p:txEl>
                                              <p:pRg st="4" end="4"/>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36943">
                                            <p:txEl>
                                              <p:pRg st="5" end="5"/>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36943">
                                            <p:txEl>
                                              <p:pRg st="6" end="6"/>
                                            </p:txEl>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3694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694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694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36943">
                                            <p:txEl>
                                              <p:pRg st="2" end="2"/>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36943">
                                            <p:txEl>
                                              <p:pRg st="7" end="7"/>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36943">
                                            <p:txEl>
                                              <p:pRg st="8" end="8"/>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36943">
                                            <p:txEl>
                                              <p:pRg st="9" end="9"/>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36943">
                                            <p:txEl>
                                              <p:pRg st="10" end="10"/>
                                            </p:txEl>
                                          </p:spTgt>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3694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694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694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694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694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694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6943">
                                            <p:txEl>
                                              <p:pRg st="20" end="2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636943">
                                            <p:txEl>
                                              <p:pRg st="13" end="13"/>
                                            </p:txEl>
                                          </p:spTgt>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636943">
                                            <p:txEl>
                                              <p:pRg st="14" end="14"/>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636943">
                                            <p:txEl>
                                              <p:pRg st="15" end="15"/>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636943">
                                            <p:txEl>
                                              <p:pRg st="16" end="16"/>
                                            </p:txEl>
                                          </p:spTgt>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636943">
                                            <p:txEl>
                                              <p:pRg st="17" end="1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36943">
                                            <p:txEl>
                                              <p:pRg st="18" end="1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694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C++ </a:t>
            </a:r>
            <a:r>
              <a:rPr lang="en-US" sz="4000" dirty="0" err="1">
                <a:solidFill>
                  <a:srgbClr val="FF0000"/>
                </a:solidFill>
              </a:rPr>
              <a:t>Iterator</a:t>
            </a:r>
            <a:r>
              <a:rPr lang="en-US" sz="4000" dirty="0">
                <a:solidFill>
                  <a:srgbClr val="FF0000"/>
                </a:solidFill>
              </a:rPr>
              <a:t> Hierarchy</a:t>
            </a:r>
            <a:endParaRPr lang="en-US" dirty="0">
              <a:solidFill>
                <a:srgbClr val="FF0000"/>
              </a:solidFill>
            </a:endParaRPr>
          </a:p>
        </p:txBody>
      </p:sp>
      <p:grpSp>
        <p:nvGrpSpPr>
          <p:cNvPr id="54" name="Group 53"/>
          <p:cNvGrpSpPr/>
          <p:nvPr/>
        </p:nvGrpSpPr>
        <p:grpSpPr>
          <a:xfrm>
            <a:off x="3226529" y="5119035"/>
            <a:ext cx="2596606" cy="1438796"/>
            <a:chOff x="3422027" y="2662165"/>
            <a:chExt cx="2596606" cy="1438796"/>
          </a:xfrm>
        </p:grpSpPr>
        <p:sp>
          <p:nvSpPr>
            <p:cNvPr id="55" name="Rectangle 54"/>
            <p:cNvSpPr/>
            <p:nvPr/>
          </p:nvSpPr>
          <p:spPr bwMode="auto">
            <a:xfrm>
              <a:off x="3453191" y="2694095"/>
              <a:ext cx="2560320" cy="140686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56" name="Straight Connector 55"/>
            <p:cNvCxnSpPr/>
            <p:nvPr/>
          </p:nvCxnSpPr>
          <p:spPr bwMode="auto">
            <a:xfrm flipV="1">
              <a:off x="3458313" y="295124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flipV="1">
              <a:off x="3458313" y="300325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58" name="TextBox 57"/>
            <p:cNvSpPr txBox="1"/>
            <p:nvPr/>
          </p:nvSpPr>
          <p:spPr>
            <a:xfrm>
              <a:off x="3458313" y="2662165"/>
              <a:ext cx="2551810" cy="289823"/>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RandomAccessIterator</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59" name="TextBox 58"/>
            <p:cNvSpPr txBox="1"/>
            <p:nvPr/>
          </p:nvSpPr>
          <p:spPr>
            <a:xfrm>
              <a:off x="3422027" y="2989330"/>
              <a:ext cx="2393363" cy="289823"/>
            </a:xfrm>
            <a:prstGeom prst="rect">
              <a:avLst/>
            </a:prstGeom>
            <a:noFill/>
          </p:spPr>
          <p:txBody>
            <a:bodyPr wrap="square" rtlCol="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grpSp>
      <p:grpSp>
        <p:nvGrpSpPr>
          <p:cNvPr id="60" name="Group 59"/>
          <p:cNvGrpSpPr/>
          <p:nvPr/>
        </p:nvGrpSpPr>
        <p:grpSpPr>
          <a:xfrm>
            <a:off x="3226529" y="3953935"/>
            <a:ext cx="2596606" cy="685800"/>
            <a:chOff x="3422027" y="2662165"/>
            <a:chExt cx="2596606" cy="685800"/>
          </a:xfrm>
        </p:grpSpPr>
        <p:sp>
          <p:nvSpPr>
            <p:cNvPr id="61" name="Rectangle 60"/>
            <p:cNvSpPr/>
            <p:nvPr/>
          </p:nvSpPr>
          <p:spPr bwMode="auto">
            <a:xfrm>
              <a:off x="3453191" y="2694095"/>
              <a:ext cx="2560320" cy="653870"/>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62" name="Straight Connector 61"/>
            <p:cNvCxnSpPr/>
            <p:nvPr/>
          </p:nvCxnSpPr>
          <p:spPr bwMode="auto">
            <a:xfrm flipV="1">
              <a:off x="3458313" y="295124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flipV="1">
              <a:off x="3458313" y="300325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64" name="TextBox 63"/>
            <p:cNvSpPr txBox="1"/>
            <p:nvPr/>
          </p:nvSpPr>
          <p:spPr>
            <a:xfrm>
              <a:off x="3458313" y="2662165"/>
              <a:ext cx="2551810" cy="289823"/>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BidirectionalIterator</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65" name="TextBox 64"/>
            <p:cNvSpPr txBox="1"/>
            <p:nvPr/>
          </p:nvSpPr>
          <p:spPr>
            <a:xfrm>
              <a:off x="3422027" y="2989330"/>
              <a:ext cx="2393363" cy="289823"/>
            </a:xfrm>
            <a:prstGeom prst="rect">
              <a:avLst/>
            </a:prstGeom>
            <a:noFill/>
          </p:spPr>
          <p:txBody>
            <a:bodyPr wrap="square" rtlCol="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grpSp>
      <p:grpSp>
        <p:nvGrpSpPr>
          <p:cNvPr id="67" name="Group 66"/>
          <p:cNvGrpSpPr/>
          <p:nvPr/>
        </p:nvGrpSpPr>
        <p:grpSpPr>
          <a:xfrm>
            <a:off x="3226529" y="2878670"/>
            <a:ext cx="2596606" cy="616988"/>
            <a:chOff x="3422027" y="2662165"/>
            <a:chExt cx="2596606" cy="616988"/>
          </a:xfrm>
        </p:grpSpPr>
        <p:sp>
          <p:nvSpPr>
            <p:cNvPr id="68" name="Rectangle 67"/>
            <p:cNvSpPr/>
            <p:nvPr/>
          </p:nvSpPr>
          <p:spPr bwMode="auto">
            <a:xfrm>
              <a:off x="3453191" y="2694095"/>
              <a:ext cx="2560320" cy="518400"/>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69" name="Straight Connector 68"/>
            <p:cNvCxnSpPr/>
            <p:nvPr/>
          </p:nvCxnSpPr>
          <p:spPr bwMode="auto">
            <a:xfrm flipV="1">
              <a:off x="3458313" y="295124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flipV="1">
              <a:off x="3458313" y="3003250"/>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1" name="TextBox 70"/>
            <p:cNvSpPr txBox="1"/>
            <p:nvPr/>
          </p:nvSpPr>
          <p:spPr>
            <a:xfrm>
              <a:off x="3458313" y="2662165"/>
              <a:ext cx="2551810" cy="289823"/>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ForwardIterator</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72" name="TextBox 71"/>
            <p:cNvSpPr txBox="1"/>
            <p:nvPr/>
          </p:nvSpPr>
          <p:spPr>
            <a:xfrm>
              <a:off x="3422027" y="2989330"/>
              <a:ext cx="2393363" cy="289823"/>
            </a:xfrm>
            <a:prstGeom prst="rect">
              <a:avLst/>
            </a:prstGeom>
            <a:noFill/>
          </p:spPr>
          <p:txBody>
            <a:bodyPr wrap="square" rtlCol="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grpSp>
      <p:grpSp>
        <p:nvGrpSpPr>
          <p:cNvPr id="89" name="Group 88"/>
          <p:cNvGrpSpPr/>
          <p:nvPr/>
        </p:nvGrpSpPr>
        <p:grpSpPr>
          <a:xfrm>
            <a:off x="924078" y="1219200"/>
            <a:ext cx="2571445" cy="1133996"/>
            <a:chOff x="564564" y="5266804"/>
            <a:chExt cx="2571445" cy="1133996"/>
          </a:xfrm>
        </p:grpSpPr>
        <p:sp>
          <p:nvSpPr>
            <p:cNvPr id="74" name="Rectangle 73"/>
            <p:cNvSpPr/>
            <p:nvPr/>
          </p:nvSpPr>
          <p:spPr bwMode="auto">
            <a:xfrm>
              <a:off x="564564" y="5298734"/>
              <a:ext cx="2560320" cy="110206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75" name="Straight Connector 74"/>
            <p:cNvCxnSpPr/>
            <p:nvPr/>
          </p:nvCxnSpPr>
          <p:spPr bwMode="auto">
            <a:xfrm flipV="1">
              <a:off x="569686" y="5555879"/>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flipV="1">
              <a:off x="569686" y="5607889"/>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77" name="TextBox 76"/>
            <p:cNvSpPr txBox="1"/>
            <p:nvPr/>
          </p:nvSpPr>
          <p:spPr>
            <a:xfrm>
              <a:off x="569686" y="5266804"/>
              <a:ext cx="2551810" cy="289824"/>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InputIterator</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8" name="TextBox 7"/>
            <p:cNvSpPr txBox="1"/>
            <p:nvPr/>
          </p:nvSpPr>
          <p:spPr>
            <a:xfrm>
              <a:off x="605970" y="5626419"/>
              <a:ext cx="2317164" cy="674031"/>
            </a:xfrm>
            <a:prstGeom prst="rect">
              <a:avLst/>
            </a:prstGeom>
            <a:noFill/>
          </p:spPr>
          <p:txBody>
            <a:bodyPr wrap="square" rtlCol="0">
              <a:spAutoFit/>
            </a:bodyPr>
            <a:lstStyle/>
            <a:p>
              <a:pPr lvl="0">
                <a:lnSpc>
                  <a:spcPct val="90000"/>
                </a:lnSpc>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lang="en-US" b="0" i="1" noProof="0" dirty="0">
                  <a:solidFill>
                    <a:srgbClr val="000000"/>
                  </a:solidFill>
                  <a:latin typeface="Times New Roman"/>
                  <a:cs typeface="Times New Roman"/>
                </a:rPr>
                <a:t> (read only)</a:t>
              </a:r>
              <a:endParaRPr kumimoji="0" lang="en-US" sz="1400" b="1" i="1" u="none" strike="noStrike" kern="1200" cap="none" spc="0" normalizeH="0" baseline="0" noProof="0" dirty="0">
                <a:ln>
                  <a:noFill/>
                </a:ln>
                <a:solidFill>
                  <a:srgbClr val="000000"/>
                </a:solidFill>
                <a:effectLst/>
                <a:uLnTx/>
                <a:uFillTx/>
                <a:latin typeface="Courier New"/>
                <a:cs typeface="Courier New"/>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it-&gt;field</a:t>
              </a:r>
            </a:p>
          </p:txBody>
        </p:sp>
        <p:sp>
          <p:nvSpPr>
            <p:cNvPr id="33" name="TextBox 32"/>
            <p:cNvSpPr txBox="1"/>
            <p:nvPr/>
          </p:nvSpPr>
          <p:spPr>
            <a:xfrm>
              <a:off x="1953380" y="5627038"/>
              <a:ext cx="1182629" cy="483722"/>
            </a:xfrm>
            <a:prstGeom prst="rect">
              <a:avLst/>
            </a:prstGeom>
            <a:noFill/>
          </p:spPr>
          <p:txBody>
            <a:bodyPr wrap="square" rtlCol="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1</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 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1</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 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2</a:t>
              </a:r>
            </a:p>
          </p:txBody>
        </p:sp>
      </p:grpSp>
      <p:grpSp>
        <p:nvGrpSpPr>
          <p:cNvPr id="88" name="Group 87"/>
          <p:cNvGrpSpPr/>
          <p:nvPr/>
        </p:nvGrpSpPr>
        <p:grpSpPr>
          <a:xfrm>
            <a:off x="5648478" y="1219200"/>
            <a:ext cx="2571445" cy="1133996"/>
            <a:chOff x="6279564" y="3200400"/>
            <a:chExt cx="2571445" cy="1133996"/>
          </a:xfrm>
        </p:grpSpPr>
        <p:sp>
          <p:nvSpPr>
            <p:cNvPr id="81" name="Rectangle 80"/>
            <p:cNvSpPr/>
            <p:nvPr/>
          </p:nvSpPr>
          <p:spPr bwMode="auto">
            <a:xfrm>
              <a:off x="6279564" y="3232330"/>
              <a:ext cx="2560320" cy="110206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82" name="Straight Connector 81"/>
            <p:cNvCxnSpPr/>
            <p:nvPr/>
          </p:nvCxnSpPr>
          <p:spPr bwMode="auto">
            <a:xfrm flipV="1">
              <a:off x="6284686" y="3489475"/>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flipV="1">
              <a:off x="6284686" y="3541485"/>
              <a:ext cx="256032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84" name="TextBox 83"/>
            <p:cNvSpPr txBox="1"/>
            <p:nvPr/>
          </p:nvSpPr>
          <p:spPr>
            <a:xfrm>
              <a:off x="6284686" y="3200400"/>
              <a:ext cx="2551810" cy="289824"/>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OutputIterator</a:t>
              </a: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p:txBody>
        </p:sp>
        <p:sp>
          <p:nvSpPr>
            <p:cNvPr id="86" name="TextBox 85"/>
            <p:cNvSpPr txBox="1"/>
            <p:nvPr/>
          </p:nvSpPr>
          <p:spPr>
            <a:xfrm>
              <a:off x="6320970" y="3560015"/>
              <a:ext cx="2317164" cy="483722"/>
            </a:xfrm>
            <a:prstGeom prst="rect">
              <a:avLst/>
            </a:prstGeom>
            <a:noFill/>
          </p:spPr>
          <p:txBody>
            <a:bodyPr wrap="square" rtlCol="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 = </a:t>
              </a:r>
              <a:r>
                <a:rPr kumimoji="0" lang="en-US" sz="1400" b="0" i="1" u="none" strike="noStrike" kern="1200" cap="none" spc="0" normalizeH="0" baseline="0" noProof="0" dirty="0">
                  <a:ln>
                    <a:noFill/>
                  </a:ln>
                  <a:solidFill>
                    <a:srgbClr val="000000"/>
                  </a:solidFill>
                  <a:effectLst/>
                  <a:uLnTx/>
                  <a:uFillTx/>
                  <a:latin typeface="Times New Roman"/>
                  <a:ea typeface="+mn-ea"/>
                  <a:cs typeface="Times New Roman"/>
                </a:rPr>
                <a:t>value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p>
          </p:txBody>
        </p:sp>
        <p:sp>
          <p:nvSpPr>
            <p:cNvPr id="87" name="TextBox 86"/>
            <p:cNvSpPr txBox="1"/>
            <p:nvPr/>
          </p:nvSpPr>
          <p:spPr>
            <a:xfrm>
              <a:off x="7668380" y="3560634"/>
              <a:ext cx="1182629" cy="483722"/>
            </a:xfrm>
            <a:prstGeom prst="rect">
              <a:avLst/>
            </a:prstGeom>
            <a:noFill/>
          </p:spPr>
          <p:txBody>
            <a:bodyPr wrap="square" rtlCol="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1</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 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1</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 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2</a:t>
              </a:r>
            </a:p>
          </p:txBody>
        </p:sp>
      </p:grpSp>
      <p:sp>
        <p:nvSpPr>
          <p:cNvPr id="91" name="Rectangle 90"/>
          <p:cNvSpPr/>
          <p:nvPr/>
        </p:nvSpPr>
        <p:spPr>
          <a:xfrm>
            <a:off x="4217021" y="4285807"/>
            <a:ext cx="615623" cy="289823"/>
          </a:xfrm>
          <a:prstGeom prst="rect">
            <a:avLst/>
          </a:prstGeom>
        </p:spPr>
        <p:txBody>
          <a:bodyPr wrap="none">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p>
        </p:txBody>
      </p:sp>
      <p:sp>
        <p:nvSpPr>
          <p:cNvPr id="92" name="Rectangle 91"/>
          <p:cNvSpPr/>
          <p:nvPr/>
        </p:nvSpPr>
        <p:spPr>
          <a:xfrm>
            <a:off x="3276600" y="5430556"/>
            <a:ext cx="1371600" cy="1065420"/>
          </a:xfrm>
          <a:prstGeom prst="rect">
            <a:avLst/>
          </a:prstGeom>
        </p:spPr>
        <p:txBody>
          <a:bodyPr wrap="square">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05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r>
              <a:rPr kumimoji="0" lang="en-US" sz="105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0" i="1" u="none" strike="noStrike" kern="1200" cap="none" spc="0" normalizeH="0" baseline="0" noProof="0" dirty="0" err="1">
                <a:ln>
                  <a:noFill/>
                </a:ln>
                <a:solidFill>
                  <a:srgbClr val="000000"/>
                </a:solidFill>
                <a:effectLst/>
                <a:uLnTx/>
                <a:uFillTx/>
                <a:latin typeface="Times New Roman"/>
                <a:ea typeface="+mn-ea"/>
                <a:cs typeface="Times New Roman"/>
              </a:rPr>
              <a:t>n</a:t>
            </a:r>
            <a:endParaRPr kumimoji="0" lang="en-US" sz="1400" b="0" i="1" u="none" strike="noStrike" kern="1200" cap="none" spc="0" normalizeH="0" baseline="0" noProof="0" dirty="0">
              <a:ln>
                <a:noFill/>
              </a:ln>
              <a:solidFill>
                <a:srgbClr val="000000"/>
              </a:solidFill>
              <a:effectLst/>
              <a:uLnTx/>
              <a:uFillTx/>
              <a:latin typeface="Times New Roman"/>
              <a:ea typeface="+mn-ea"/>
              <a:cs typeface="Times New Roman"/>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05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r>
              <a:rPr kumimoji="0" lang="en-US" sz="105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0" i="1" u="none" strike="noStrike" kern="1200" cap="none" spc="0" normalizeH="0" baseline="0" noProof="0" dirty="0" err="1">
                <a:ln>
                  <a:noFill/>
                </a:ln>
                <a:solidFill>
                  <a:srgbClr val="000000"/>
                </a:solidFill>
                <a:effectLst/>
                <a:uLnTx/>
                <a:uFillTx/>
                <a:latin typeface="Times New Roman"/>
                <a:ea typeface="+mn-ea"/>
                <a:cs typeface="Times New Roman"/>
              </a:rPr>
              <a:t>n</a:t>
            </a:r>
            <a:endParaRPr kumimoji="0" lang="en-US" sz="1400" b="0" i="1" u="none" strike="noStrike" kern="1200" cap="none" spc="0" normalizeH="0" baseline="0" noProof="0" dirty="0">
              <a:ln>
                <a:noFill/>
              </a:ln>
              <a:solidFill>
                <a:srgbClr val="000000"/>
              </a:solidFill>
              <a:effectLst/>
              <a:uLnTx/>
              <a:uFillTx/>
              <a:latin typeface="Times New Roman"/>
              <a:ea typeface="+mn-ea"/>
              <a:cs typeface="Times New Roman"/>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05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r>
              <a:rPr kumimoji="0" lang="en-US" sz="105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0" i="1" u="none" strike="noStrike" kern="1200" cap="none" spc="0" normalizeH="0" baseline="0" noProof="0" dirty="0" err="1">
                <a:ln>
                  <a:noFill/>
                </a:ln>
                <a:solidFill>
                  <a:srgbClr val="000000"/>
                </a:solidFill>
                <a:effectLst/>
                <a:uLnTx/>
                <a:uFillTx/>
                <a:latin typeface="Times New Roman"/>
                <a:ea typeface="+mn-ea"/>
                <a:cs typeface="Times New Roman"/>
              </a:rPr>
              <a:t>n</a:t>
            </a:r>
            <a:endParaRPr kumimoji="0" lang="en-US" sz="1400" b="0" i="1" u="none" strike="noStrike" kern="1200" cap="none" spc="0" normalizeH="0" baseline="0" noProof="0" dirty="0">
              <a:ln>
                <a:noFill/>
              </a:ln>
              <a:solidFill>
                <a:srgbClr val="000000"/>
              </a:solidFill>
              <a:effectLst/>
              <a:uLnTx/>
              <a:uFillTx/>
              <a:latin typeface="Times New Roman"/>
              <a:ea typeface="+mn-ea"/>
              <a:cs typeface="Times New Roman"/>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05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r>
              <a:rPr kumimoji="0" lang="en-US" sz="105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0" i="1" u="none" strike="noStrike" kern="1200" cap="none" spc="0" normalizeH="0" baseline="0" noProof="0" dirty="0" err="1">
                <a:ln>
                  <a:noFill/>
                </a:ln>
                <a:solidFill>
                  <a:srgbClr val="000000"/>
                </a:solidFill>
                <a:effectLst/>
                <a:uLnTx/>
                <a:uFillTx/>
                <a:latin typeface="Times New Roman"/>
                <a:ea typeface="+mn-ea"/>
                <a:cs typeface="Times New Roman"/>
              </a:rPr>
              <a:t>n</a:t>
            </a:r>
            <a:endParaRPr kumimoji="0" lang="en-US" sz="1400" b="0" i="1" u="none" strike="noStrike" kern="1200" cap="none" spc="0" normalizeH="0" baseline="0" noProof="0" dirty="0">
              <a:ln>
                <a:noFill/>
              </a:ln>
              <a:solidFill>
                <a:srgbClr val="000000"/>
              </a:solidFill>
              <a:effectLst/>
              <a:uLnTx/>
              <a:uFillTx/>
              <a:latin typeface="Times New Roman"/>
              <a:ea typeface="+mn-ea"/>
              <a:cs typeface="Times New Roman"/>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1</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 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2</a:t>
            </a:r>
            <a:endParaRPr kumimoji="0" lang="en-US" sz="1400" b="0" i="1"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93" name="Rectangle 92"/>
          <p:cNvSpPr/>
          <p:nvPr/>
        </p:nvSpPr>
        <p:spPr>
          <a:xfrm>
            <a:off x="4572000" y="5430556"/>
            <a:ext cx="1219200" cy="999590"/>
          </a:xfrm>
          <a:prstGeom prst="rect">
            <a:avLst/>
          </a:prstGeom>
        </p:spPr>
        <p:txBody>
          <a:bodyPr wrap="square">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1</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&lt; 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1</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&lt;= 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1</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&gt; 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1</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&gt;= it</a:t>
            </a:r>
            <a:r>
              <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rPr>
              <a:t>2</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25000" noProof="0" dirty="0">
              <a:ln>
                <a:noFill/>
              </a:ln>
              <a:solidFill>
                <a:srgbClr val="000000"/>
              </a:solidFill>
              <a:effectLst/>
              <a:uLnTx/>
              <a:uFillTx/>
              <a:latin typeface="Times New Roman"/>
              <a:ea typeface="+mn-ea"/>
              <a:cs typeface="Times New Roman"/>
            </a:endParaRPr>
          </a:p>
        </p:txBody>
      </p:sp>
      <p:grpSp>
        <p:nvGrpSpPr>
          <p:cNvPr id="99" name="Group 98"/>
          <p:cNvGrpSpPr/>
          <p:nvPr/>
        </p:nvGrpSpPr>
        <p:grpSpPr>
          <a:xfrm>
            <a:off x="3467525" y="2305170"/>
            <a:ext cx="1070328" cy="605430"/>
            <a:chOff x="3467525" y="2305170"/>
            <a:chExt cx="1070328" cy="605430"/>
          </a:xfrm>
        </p:grpSpPr>
        <p:cxnSp>
          <p:nvCxnSpPr>
            <p:cNvPr id="27" name="Straight Connector 26"/>
            <p:cNvCxnSpPr>
              <a:stCxn id="26" idx="3"/>
              <a:endCxn id="68" idx="0"/>
            </p:cNvCxnSpPr>
            <p:nvPr/>
          </p:nvCxnSpPr>
          <p:spPr bwMode="auto">
            <a:xfrm>
              <a:off x="3680812" y="2476620"/>
              <a:ext cx="857041" cy="43398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Isosceles Triangle 25"/>
            <p:cNvSpPr/>
            <p:nvPr/>
          </p:nvSpPr>
          <p:spPr bwMode="auto">
            <a:xfrm rot="18000000">
              <a:off x="3467525" y="2305170"/>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102" name="Group 101"/>
          <p:cNvGrpSpPr/>
          <p:nvPr/>
        </p:nvGrpSpPr>
        <p:grpSpPr>
          <a:xfrm flipH="1">
            <a:off x="4537853" y="2298095"/>
            <a:ext cx="1128665" cy="612504"/>
            <a:chOff x="3467525" y="2305170"/>
            <a:chExt cx="1128665" cy="612504"/>
          </a:xfrm>
        </p:grpSpPr>
        <p:cxnSp>
          <p:nvCxnSpPr>
            <p:cNvPr id="103" name="Straight Connector 102"/>
            <p:cNvCxnSpPr>
              <a:stCxn id="104" idx="3"/>
              <a:endCxn id="68" idx="0"/>
            </p:cNvCxnSpPr>
            <p:nvPr/>
          </p:nvCxnSpPr>
          <p:spPr bwMode="auto">
            <a:xfrm rot="10800000" flipH="1" flipV="1">
              <a:off x="3680812" y="2476619"/>
              <a:ext cx="915378" cy="44105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Isosceles Triangle 103"/>
            <p:cNvSpPr/>
            <p:nvPr/>
          </p:nvSpPr>
          <p:spPr bwMode="auto">
            <a:xfrm rot="18000000">
              <a:off x="3467525" y="2305170"/>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cxnSp>
        <p:nvCxnSpPr>
          <p:cNvPr id="107" name="Straight Connector 106"/>
          <p:cNvCxnSpPr>
            <a:stCxn id="108" idx="3"/>
          </p:cNvCxnSpPr>
          <p:nvPr/>
        </p:nvCxnSpPr>
        <p:spPr bwMode="auto">
          <a:xfrm rot="5400000">
            <a:off x="4378549" y="3825677"/>
            <a:ext cx="319493" cy="88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8" name="Isosceles Triangle 107"/>
          <p:cNvSpPr/>
          <p:nvPr/>
        </p:nvSpPr>
        <p:spPr bwMode="auto">
          <a:xfrm flipH="1">
            <a:off x="4424435" y="3437771"/>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112" name="Straight Connector 111"/>
          <p:cNvCxnSpPr>
            <a:stCxn id="113" idx="3"/>
            <a:endCxn id="55" idx="0"/>
          </p:cNvCxnSpPr>
          <p:nvPr/>
        </p:nvCxnSpPr>
        <p:spPr bwMode="auto">
          <a:xfrm rot="5400000">
            <a:off x="4402330" y="5014559"/>
            <a:ext cx="271929" cy="88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3" name="Isosceles Triangle 112"/>
          <p:cNvSpPr/>
          <p:nvPr/>
        </p:nvSpPr>
        <p:spPr bwMode="auto">
          <a:xfrm flipH="1">
            <a:off x="4424435" y="4650436"/>
            <a:ext cx="228600" cy="228600"/>
          </a:xfrm>
          <a:prstGeom prst="triangl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764391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Example: The </a:t>
            </a:r>
            <a:r>
              <a:rPr lang="en-US" altLang="zh-CN" sz="3600" b="1" dirty="0">
                <a:solidFill>
                  <a:srgbClr val="FF0000"/>
                </a:solidFill>
                <a:latin typeface="Courier New" charset="0"/>
              </a:rPr>
              <a:t>Vector</a:t>
            </a:r>
            <a:r>
              <a:rPr lang="en-US" altLang="zh-CN" sz="4000" dirty="0">
                <a:solidFill>
                  <a:srgbClr val="FF0000"/>
                </a:solidFill>
              </a:rPr>
              <a:t> Iterator</a:t>
            </a:r>
            <a:endParaRPr lang="en-US" dirty="0">
              <a:solidFill>
                <a:srgbClr val="FF0000"/>
              </a:solidFill>
            </a:endParaRPr>
          </a:p>
        </p:txBody>
      </p:sp>
      <p:sp>
        <p:nvSpPr>
          <p:cNvPr id="5" name="Rectangle 3"/>
          <p:cNvSpPr>
            <a:spLocks noChangeArrowheads="1"/>
          </p:cNvSpPr>
          <p:nvPr/>
        </p:nvSpPr>
        <p:spPr bwMode="auto">
          <a:xfrm>
            <a:off x="482600" y="1155700"/>
            <a:ext cx="8204200" cy="5096780"/>
          </a:xfrm>
          <a:prstGeom prst="rect">
            <a:avLst/>
          </a:prstGeom>
          <a:noFill/>
          <a:ln w="9525">
            <a:noFill/>
            <a:miter lim="800000"/>
            <a:headEnd/>
            <a:tailEnd/>
          </a:ln>
          <a:effectLst/>
        </p:spPr>
        <p:txBody>
          <a:bodyPr>
            <a:prstTxWarp prst="textNoShape">
              <a:avLst/>
            </a:prstTxWarp>
            <a:spAutoFit/>
          </a:bodyPr>
          <a:lstStyle/>
          <a:p>
            <a:pPr marL="342900" lvl="0" indent="-342900">
              <a:lnSpc>
                <a:spcPct val="85000"/>
              </a:lnSpc>
              <a:spcAft>
                <a:spcPts val="1200"/>
              </a:spcAft>
              <a:buFontTx/>
              <a:buChar char="•"/>
              <a:defRPr/>
            </a:pPr>
            <a:r>
              <a:rPr lang="en-US" altLang="zh-CN" sz="2400" b="0" dirty="0">
                <a:solidFill>
                  <a:srgbClr val="000000"/>
                </a:solidFill>
              </a:rPr>
              <a:t>The </a:t>
            </a:r>
            <a:r>
              <a:rPr lang="en-US" altLang="zh-CN" sz="2000" dirty="0">
                <a:solidFill>
                  <a:srgbClr val="000000"/>
                </a:solidFill>
                <a:latin typeface="Courier New" charset="0"/>
              </a:rPr>
              <a:t>Lexicon</a:t>
            </a:r>
            <a:r>
              <a:rPr lang="en-US" altLang="zh-CN" sz="2400" b="0" dirty="0">
                <a:solidFill>
                  <a:srgbClr val="000000"/>
                </a:solidFill>
              </a:rPr>
              <a:t> class supports only the </a:t>
            </a:r>
            <a:r>
              <a:rPr lang="en-US" altLang="zh-CN" sz="2000" dirty="0" err="1">
                <a:solidFill>
                  <a:srgbClr val="000000"/>
                </a:solidFill>
                <a:latin typeface="Courier New" charset="0"/>
              </a:rPr>
              <a:t>InputIterator</a:t>
            </a:r>
            <a:r>
              <a:rPr lang="en-US" altLang="zh-CN" sz="2400" b="0" dirty="0">
                <a:solidFill>
                  <a:srgbClr val="000000"/>
                </a:solidFill>
              </a:rPr>
              <a:t> level of service, while the iterator for the </a:t>
            </a:r>
            <a:r>
              <a:rPr lang="en-US" altLang="zh-CN" sz="2000" dirty="0">
                <a:solidFill>
                  <a:srgbClr val="000000"/>
                </a:solidFill>
                <a:latin typeface="Courier New" charset="0"/>
              </a:rPr>
              <a:t>Vector</a:t>
            </a:r>
            <a:r>
              <a:rPr lang="en-US" altLang="zh-CN" sz="2400" b="0" dirty="0">
                <a:solidFill>
                  <a:srgbClr val="000000"/>
                </a:solidFill>
              </a:rPr>
              <a:t> class is a </a:t>
            </a:r>
            <a:r>
              <a:rPr lang="en-US" altLang="zh-CN" sz="2000" dirty="0" err="1">
                <a:solidFill>
                  <a:srgbClr val="000000"/>
                </a:solidFill>
                <a:latin typeface="Courier New" charset="0"/>
              </a:rPr>
              <a:t>RandomAccessIterator</a:t>
            </a:r>
            <a:r>
              <a:rPr lang="en-US" altLang="zh-CN" sz="2400" b="0" dirty="0">
                <a:solidFill>
                  <a:srgbClr val="000000"/>
                </a:solidFill>
              </a:rPr>
              <a:t>.</a:t>
            </a:r>
          </a:p>
          <a:p>
            <a:pPr marL="342900" lvl="0" indent="-342900">
              <a:lnSpc>
                <a:spcPct val="85000"/>
              </a:lnSpc>
              <a:spcAft>
                <a:spcPts val="1200"/>
              </a:spcAft>
              <a:buFontTx/>
              <a:buChar char="•"/>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85000"/>
              </a:lnSpc>
              <a:spcAft>
                <a:spcPts val="1200"/>
              </a:spcAft>
              <a:buFontTx/>
              <a:buChar char="•"/>
              <a:defRPr/>
            </a:pPr>
            <a:endParaRPr lang="en-US" sz="2400" b="0" dirty="0">
              <a:solidFill>
                <a:srgbClr val="000000"/>
              </a:solidFill>
            </a:endParaRPr>
          </a:p>
          <a:p>
            <a:pPr marL="342900" lvl="0" indent="-342900">
              <a:lnSpc>
                <a:spcPct val="85000"/>
              </a:lnSpc>
              <a:spcAft>
                <a:spcPts val="1200"/>
              </a:spcAft>
              <a:buFontTx/>
              <a:buChar char="•"/>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85000"/>
              </a:lnSpc>
              <a:spcAft>
                <a:spcPts val="1200"/>
              </a:spcAft>
              <a:buFontTx/>
              <a:buChar char="•"/>
              <a:defRPr/>
            </a:pPr>
            <a:endParaRPr lang="en-US" sz="2400" b="0" dirty="0">
              <a:solidFill>
                <a:srgbClr val="000000"/>
              </a:solidFill>
            </a:endParaRPr>
          </a:p>
          <a:p>
            <a:pPr marL="342900" lvl="0" indent="-342900">
              <a:lnSpc>
                <a:spcPct val="85000"/>
              </a:lnSpc>
              <a:spcAft>
                <a:spcPts val="1200"/>
              </a:spcAft>
              <a:buFontTx/>
              <a:buChar char="•"/>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85000"/>
              </a:lnSpc>
              <a:spcAft>
                <a:spcPts val="1200"/>
              </a:spcAft>
              <a:buFontTx/>
              <a:buChar char="•"/>
              <a:defRPr/>
            </a:pPr>
            <a:r>
              <a:rPr lang="en-US" sz="2400" b="0" dirty="0">
                <a:solidFill>
                  <a:srgbClr val="000000"/>
                </a:solidFill>
              </a:rPr>
              <a:t>Using iterators in such unusual ways often ends up making programs difficult to maintain, much like code that tries to be too clever with its pointer manipulation.  The best way to specify iteration is to use the (range-based) </a:t>
            </a:r>
            <a:r>
              <a:rPr lang="en-US" sz="2000" dirty="0">
                <a:solidFill>
                  <a:srgbClr val="000000"/>
                </a:solidFill>
                <a:latin typeface="Courier New" charset="0"/>
              </a:rPr>
              <a:t>for</a:t>
            </a:r>
            <a:r>
              <a:rPr lang="en-US" sz="2400" b="0" dirty="0">
                <a:solidFill>
                  <a:srgbClr val="000000"/>
                </a:solidFill>
              </a:rPr>
              <a:t> loop whenever you can, because doing so hides the iterators altogether.</a:t>
            </a: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2" name="Rectangle 1"/>
          <p:cNvSpPr/>
          <p:nvPr/>
        </p:nvSpPr>
        <p:spPr>
          <a:xfrm>
            <a:off x="381000" y="2298700"/>
            <a:ext cx="8382000" cy="2062103"/>
          </a:xfrm>
          <a:prstGeom prst="rect">
            <a:avLst/>
          </a:prstGeom>
          <a:solidFill>
            <a:schemeClr val="bg1"/>
          </a:solidFill>
          <a:ln>
            <a:solidFill>
              <a:schemeClr val="tx1"/>
            </a:solidFill>
          </a:ln>
        </p:spPr>
        <p:txBody>
          <a:bodyPr wrap="square">
            <a:spAutoFit/>
          </a:bodyPr>
          <a:lstStyle/>
          <a:p>
            <a:r>
              <a:rPr lang="en-US" altLang="zh-CN" sz="1600" dirty="0">
                <a:solidFill>
                  <a:srgbClr val="000000"/>
                </a:solidFill>
                <a:latin typeface="Courier New"/>
                <a:cs typeface="Courier New"/>
              </a:rPr>
              <a:t>Vector&lt;int&gt;::iterator it = </a:t>
            </a:r>
            <a:r>
              <a:rPr lang="en-US" altLang="zh-CN" sz="1600" dirty="0" err="1">
                <a:solidFill>
                  <a:srgbClr val="000000"/>
                </a:solidFill>
                <a:latin typeface="Courier New"/>
                <a:cs typeface="Courier New"/>
              </a:rPr>
              <a:t>v.end</a:t>
            </a:r>
            <a:r>
              <a:rPr lang="en-US" altLang="zh-CN" sz="1600" dirty="0">
                <a:solidFill>
                  <a:srgbClr val="000000"/>
                </a:solidFill>
                <a:latin typeface="Courier New"/>
                <a:cs typeface="Courier New"/>
              </a:rPr>
              <a:t>();</a:t>
            </a:r>
          </a:p>
          <a:p>
            <a:r>
              <a:rPr lang="en-US" altLang="zh-CN" sz="1600" dirty="0">
                <a:solidFill>
                  <a:srgbClr val="000000"/>
                </a:solidFill>
                <a:latin typeface="Courier New"/>
                <a:cs typeface="Courier New"/>
              </a:rPr>
              <a:t>while (it != </a:t>
            </a:r>
            <a:r>
              <a:rPr lang="en-US" altLang="zh-CN" sz="1600" dirty="0" err="1">
                <a:solidFill>
                  <a:srgbClr val="000000"/>
                </a:solidFill>
                <a:latin typeface="Courier New"/>
                <a:cs typeface="Courier New"/>
              </a:rPr>
              <a:t>v.begin</a:t>
            </a:r>
            <a:r>
              <a:rPr lang="en-US" altLang="zh-CN" sz="1600" dirty="0">
                <a:solidFill>
                  <a:srgbClr val="000000"/>
                </a:solidFill>
                <a:latin typeface="Courier New"/>
                <a:cs typeface="Courier New"/>
              </a:rPr>
              <a:t>()) {</a:t>
            </a:r>
          </a:p>
          <a:p>
            <a:r>
              <a:rPr lang="en-US" altLang="zh-CN" sz="1600" dirty="0">
                <a:solidFill>
                  <a:srgbClr val="000000"/>
                </a:solidFill>
                <a:latin typeface="Courier New"/>
                <a:cs typeface="Courier New"/>
              </a:rPr>
              <a:t>   </a:t>
            </a:r>
            <a:r>
              <a:rPr lang="en-US" altLang="zh-CN" sz="1600" dirty="0" err="1">
                <a:solidFill>
                  <a:srgbClr val="000000"/>
                </a:solidFill>
                <a:latin typeface="Courier New"/>
                <a:cs typeface="Courier New"/>
              </a:rPr>
              <a:t>cout</a:t>
            </a:r>
            <a:r>
              <a:rPr lang="en-US" altLang="zh-CN" sz="1600" dirty="0">
                <a:solidFill>
                  <a:srgbClr val="000000"/>
                </a:solidFill>
                <a:latin typeface="Courier New"/>
                <a:cs typeface="Courier New"/>
              </a:rPr>
              <a:t> &lt;&lt; *--it &lt;&lt; </a:t>
            </a:r>
            <a:r>
              <a:rPr lang="en-US" altLang="zh-CN" sz="1600" dirty="0" err="1">
                <a:solidFill>
                  <a:srgbClr val="000000"/>
                </a:solidFill>
                <a:latin typeface="Courier New"/>
                <a:cs typeface="Courier New"/>
              </a:rPr>
              <a:t>endl</a:t>
            </a:r>
            <a:r>
              <a:rPr lang="en-US" altLang="zh-CN" sz="1600" dirty="0">
                <a:solidFill>
                  <a:srgbClr val="000000"/>
                </a:solidFill>
                <a:latin typeface="Courier New"/>
                <a:cs typeface="Courier New"/>
              </a:rPr>
              <a:t>;</a:t>
            </a:r>
          </a:p>
          <a:p>
            <a:r>
              <a:rPr lang="en-US" altLang="zh-CN" sz="1600" dirty="0">
                <a:solidFill>
                  <a:srgbClr val="000000"/>
                </a:solidFill>
                <a:latin typeface="Courier New"/>
                <a:cs typeface="Courier New"/>
              </a:rPr>
              <a:t>}</a:t>
            </a:r>
          </a:p>
          <a:p>
            <a:endParaRPr lang="en-US" altLang="zh-CN" sz="1600" dirty="0">
              <a:solidFill>
                <a:srgbClr val="000000"/>
              </a:solidFill>
              <a:latin typeface="Courier New"/>
              <a:cs typeface="Courier New"/>
            </a:endParaRPr>
          </a:p>
          <a:p>
            <a:r>
              <a:rPr lang="en-US" altLang="zh-CN" sz="1600" dirty="0">
                <a:solidFill>
                  <a:srgbClr val="000000"/>
                </a:solidFill>
                <a:latin typeface="Courier New"/>
                <a:cs typeface="Courier New"/>
              </a:rPr>
              <a:t>for (Vector&lt;int&gt;::iterator it = </a:t>
            </a:r>
            <a:r>
              <a:rPr lang="en-US" altLang="zh-CN" sz="1600" dirty="0" err="1">
                <a:solidFill>
                  <a:srgbClr val="000000"/>
                </a:solidFill>
                <a:latin typeface="Courier New"/>
                <a:cs typeface="Courier New"/>
              </a:rPr>
              <a:t>v.begin</a:t>
            </a:r>
            <a:r>
              <a:rPr lang="en-US" altLang="zh-CN" sz="1600" dirty="0">
                <a:solidFill>
                  <a:srgbClr val="000000"/>
                </a:solidFill>
                <a:latin typeface="Courier New"/>
                <a:cs typeface="Courier New"/>
              </a:rPr>
              <a:t>(); it &lt; </a:t>
            </a:r>
            <a:r>
              <a:rPr lang="en-US" altLang="zh-CN" sz="1600" dirty="0" err="1">
                <a:solidFill>
                  <a:srgbClr val="000000"/>
                </a:solidFill>
                <a:latin typeface="Courier New"/>
                <a:cs typeface="Courier New"/>
              </a:rPr>
              <a:t>v.end</a:t>
            </a:r>
            <a:r>
              <a:rPr lang="en-US" altLang="zh-CN" sz="1600" dirty="0">
                <a:solidFill>
                  <a:srgbClr val="000000"/>
                </a:solidFill>
                <a:latin typeface="Courier New"/>
                <a:cs typeface="Courier New"/>
              </a:rPr>
              <a:t>(); it += 2) {</a:t>
            </a:r>
          </a:p>
          <a:p>
            <a:r>
              <a:rPr lang="en-US" altLang="zh-CN" sz="1600" dirty="0">
                <a:solidFill>
                  <a:srgbClr val="000000"/>
                </a:solidFill>
                <a:latin typeface="Courier New"/>
                <a:cs typeface="Courier New"/>
              </a:rPr>
              <a:t>   </a:t>
            </a:r>
            <a:r>
              <a:rPr lang="en-US" altLang="zh-CN" sz="1600" dirty="0" err="1">
                <a:solidFill>
                  <a:srgbClr val="000000"/>
                </a:solidFill>
                <a:latin typeface="Courier New"/>
                <a:cs typeface="Courier New"/>
              </a:rPr>
              <a:t>cout</a:t>
            </a:r>
            <a:r>
              <a:rPr lang="en-US" altLang="zh-CN" sz="1600" dirty="0">
                <a:solidFill>
                  <a:srgbClr val="000000"/>
                </a:solidFill>
                <a:latin typeface="Courier New"/>
                <a:cs typeface="Courier New"/>
              </a:rPr>
              <a:t> &lt;&lt; *it &lt;&lt; </a:t>
            </a:r>
            <a:r>
              <a:rPr lang="en-US" altLang="zh-CN" sz="1600" dirty="0" err="1">
                <a:solidFill>
                  <a:srgbClr val="000000"/>
                </a:solidFill>
                <a:latin typeface="Courier New"/>
                <a:cs typeface="Courier New"/>
              </a:rPr>
              <a:t>endl</a:t>
            </a:r>
            <a:r>
              <a:rPr lang="en-US" altLang="zh-CN" sz="1600" dirty="0">
                <a:solidFill>
                  <a:srgbClr val="000000"/>
                </a:solidFill>
                <a:latin typeface="Courier New"/>
                <a:cs typeface="Courier New"/>
              </a:rPr>
              <a:t>;</a:t>
            </a:r>
          </a:p>
          <a:p>
            <a:r>
              <a:rPr lang="en-US" altLang="zh-CN" sz="1600" dirty="0">
                <a:solidFill>
                  <a:srgbClr val="000000"/>
                </a:solidFill>
                <a:latin typeface="Courier New"/>
                <a:cs typeface="Courier New"/>
              </a:rPr>
              <a:t>}</a:t>
            </a:r>
            <a:endParaRPr lang="zh-CN" altLang="en-US" sz="1600" dirty="0">
              <a:solidFill>
                <a:srgbClr val="000000"/>
              </a:solidFill>
              <a:latin typeface="Courier New"/>
              <a:cs typeface="Courier New"/>
            </a:endParaRPr>
          </a:p>
        </p:txBody>
      </p:sp>
    </p:spTree>
    <p:extLst>
      <p:ext uri="{BB962C8B-B14F-4D97-AF65-F5344CB8AC3E}">
        <p14:creationId xmlns:p14="http://schemas.microsoft.com/office/powerpoint/2010/main" val="94804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5475" name="Text Box 3"/>
          <p:cNvSpPr txBox="1">
            <a:spLocks noChangeArrowheads="1"/>
          </p:cNvSpPr>
          <p:nvPr/>
        </p:nvSpPr>
        <p:spPr bwMode="auto">
          <a:xfrm>
            <a:off x="342900" y="1193800"/>
            <a:ext cx="8440738" cy="4361707"/>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Nested class: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This nested class implements a standard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for the Vector class.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class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public:</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Implementation notes: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constructor</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default constructor for the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returns an invalid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a:t>
            </a:r>
            <a:endParaRPr kumimoji="0" lang="en-US" sz="14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in which the vector pointer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is set to NULL.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Iterators</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created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the client are initialized by the constructor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iterator(vp</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FF"/>
                </a:solidFill>
                <a:effectLst/>
                <a:uLnTx/>
                <a:uFillTx/>
                <a:latin typeface="Courier New" charset="0"/>
                <a:ea typeface="+mn-ea"/>
                <a:cs typeface="+mn-cs"/>
              </a:rPr>
              <a:t>k</a:t>
            </a: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which</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 appears in the private section.</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iterator</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this-&gt;</a:t>
            </a:r>
            <a:r>
              <a:rPr kumimoji="0" lang="en-US" sz="1400" b="1" i="0" u="none" strike="noStrike" kern="1200" cap="none" spc="0" normalizeH="0" baseline="0" noProof="0" dirty="0" err="1">
                <a:ln>
                  <a:noFill/>
                </a:ln>
                <a:solidFill>
                  <a:srgbClr val="000000"/>
                </a:solidFill>
                <a:effectLst/>
                <a:uLnTx/>
                <a:uFillTx/>
                <a:latin typeface="Courier New" charset="0"/>
                <a:ea typeface="+mn-ea"/>
                <a:cs typeface="+mn-cs"/>
              </a:rPr>
              <a:t>vp</a:t>
            </a: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 NULL;</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mn-ea"/>
                <a:cs typeface="+mn-cs"/>
              </a:rPr>
              <a:t>      }</a:t>
            </a:r>
          </a:p>
        </p:txBody>
      </p:sp>
      <p:sp>
        <p:nvSpPr>
          <p:cNvPr id="7454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547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454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Implementation of the </a:t>
            </a:r>
            <a:r>
              <a:rPr lang="en-US" sz="3600" b="1" dirty="0">
                <a:solidFill>
                  <a:srgbClr val="FF0000"/>
                </a:solidFill>
                <a:latin typeface="Courier New" charset="0"/>
              </a:rPr>
              <a:t>Vector</a:t>
            </a:r>
            <a:r>
              <a:rPr lang="en-US" sz="4000" dirty="0">
                <a:solidFill>
                  <a:srgbClr val="FF0000"/>
                </a:solidFill>
              </a:rPr>
              <a:t> </a:t>
            </a:r>
            <a:r>
              <a:rPr lang="en-US" sz="4000" dirty="0" err="1">
                <a:solidFill>
                  <a:srgbClr val="FF0000"/>
                </a:solidFill>
              </a:rPr>
              <a:t>Iterator</a:t>
            </a:r>
            <a:endParaRPr lang="en-US" sz="4000" dirty="0">
              <a:solidFill>
                <a:srgbClr val="FF0000"/>
              </a:solidFill>
            </a:endParaRPr>
          </a:p>
        </p:txBody>
      </p:sp>
      <p:sp>
        <p:nvSpPr>
          <p:cNvPr id="74547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42024462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chemeClr val="tx1"/>
            </a:solidFill>
            <a:effectLst/>
            <a:latin typeface="Courier New"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chemeClr val="tx1"/>
            </a:solidFill>
            <a:effectLst/>
            <a:latin typeface="Courier New"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26499</TotalTime>
  <Words>6784</Words>
  <Application>Microsoft Office PowerPoint</Application>
  <PresentationFormat>全屏显示(4:3)</PresentationFormat>
  <Paragraphs>1014</Paragraphs>
  <Slides>48</Slides>
  <Notes>44</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48</vt:i4>
      </vt:variant>
    </vt:vector>
  </HeadingPairs>
  <TitlesOfParts>
    <vt:vector size="61" baseType="lpstr">
      <vt:lpstr>CourierNewPS-BoldMT</vt:lpstr>
      <vt:lpstr>Helvetica Neue</vt:lpstr>
      <vt:lpstr>Helvetica Neue Bold Condensed</vt:lpstr>
      <vt:lpstr>ＭＳ Ｐゴシック</vt:lpstr>
      <vt:lpstr>TimesNewRomanPSMT</vt:lpstr>
      <vt:lpstr>Arial</vt:lpstr>
      <vt:lpstr>Courier New</vt:lpstr>
      <vt:lpstr>Helvetica</vt:lpstr>
      <vt:lpstr>Times New Roman</vt:lpstr>
      <vt:lpstr>Blank Presentation</vt:lpstr>
      <vt:lpstr>1_Blank Presentation</vt:lpstr>
      <vt:lpstr>2_Blank Presentation</vt:lpstr>
      <vt:lpstr>3_Blank Presentation</vt:lpstr>
      <vt:lpstr>Strategies for Iteration</vt:lpstr>
      <vt:lpstr>Introduction to the C++ Libraries</vt:lpstr>
      <vt:lpstr>Example: TwoLetterWords</vt:lpstr>
      <vt:lpstr>Using Iterators in C++</vt:lpstr>
      <vt:lpstr>Using Iterators in C++</vt:lpstr>
      <vt:lpstr>Example: TwoLetterWords</vt:lpstr>
      <vt:lpstr>The C++ Iterator Hierarchy</vt:lpstr>
      <vt:lpstr>Example: The Vector Iterator</vt:lpstr>
      <vt:lpstr>Implementation of the Vector Iterator</vt:lpstr>
      <vt:lpstr>Implementation of the Vector Iterator</vt:lpstr>
      <vt:lpstr>Implementation of the Vector Iterator</vt:lpstr>
      <vt:lpstr>Implementation of the Vector Iterator</vt:lpstr>
      <vt:lpstr>Implementation of the Vector Iterator</vt:lpstr>
      <vt:lpstr>Implementation of the Vector Iterator</vt:lpstr>
      <vt:lpstr>Implementation of the Vector Iterator</vt:lpstr>
      <vt:lpstr>Implementation of the Vector Iterator</vt:lpstr>
      <vt:lpstr>Implementation of the Vector Iterator</vt:lpstr>
      <vt:lpstr>Yet Another Collection Iterating Strategy</vt:lpstr>
      <vt:lpstr>The von Neumann Architecture</vt:lpstr>
      <vt:lpstr>Callback Functions</vt:lpstr>
      <vt:lpstr>Plotting a Function</vt:lpstr>
      <vt:lpstr>Example: Defining the plot Function</vt:lpstr>
      <vt:lpstr>Function Pointers in C++</vt:lpstr>
      <vt:lpstr>Mapping Functions</vt:lpstr>
      <vt:lpstr>Implementing Mapping Functions</vt:lpstr>
      <vt:lpstr>Implementing Mapping Functions</vt:lpstr>
      <vt:lpstr>Implementing Mapping Functions</vt:lpstr>
      <vt:lpstr>Using mapAll to Iterate </vt:lpstr>
      <vt:lpstr>Exercise: KLetterWords</vt:lpstr>
      <vt:lpstr>Passing Data to Mapping Functions</vt:lpstr>
      <vt:lpstr>Passing Data Using Function Object</vt:lpstr>
      <vt:lpstr>PowerPoint 演示文稿</vt:lpstr>
      <vt:lpstr>Example: Function Objects</vt:lpstr>
      <vt:lpstr>PowerPoint 演示文稿</vt:lpstr>
      <vt:lpstr>Another Use of Iterators in C++</vt:lpstr>
      <vt:lpstr>Methods in the algorithm Library</vt:lpstr>
      <vt:lpstr>Methods in the algorithm Library</vt:lpstr>
      <vt:lpstr>Methods in the algorithm Library</vt:lpstr>
      <vt:lpstr>Using the algorithm Library</vt:lpstr>
      <vt:lpstr>Using the algorithm Library</vt:lpstr>
      <vt:lpstr>Programming Paradigms</vt:lpstr>
      <vt:lpstr>Programming Paradigms</vt:lpstr>
      <vt:lpstr>Functional Programming in C++</vt:lpstr>
      <vt:lpstr>Classes in the functional Library</vt:lpstr>
      <vt:lpstr>Classes in the functional Library</vt:lpstr>
      <vt:lpstr>Methods in the functional Library</vt:lpstr>
      <vt:lpstr>Using the functional Library</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318</cp:revision>
  <dcterms:created xsi:type="dcterms:W3CDTF">2014-07-05T07:04:25Z</dcterms:created>
  <dcterms:modified xsi:type="dcterms:W3CDTF">2019-04-26T07:00:09Z</dcterms:modified>
</cp:coreProperties>
</file>